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84" r:id="rId5"/>
    <p:sldId id="258" r:id="rId6"/>
    <p:sldId id="259" r:id="rId7"/>
    <p:sldId id="260" r:id="rId8"/>
    <p:sldId id="266" r:id="rId9"/>
    <p:sldId id="267" r:id="rId10"/>
    <p:sldId id="268" r:id="rId11"/>
    <p:sldId id="269" r:id="rId12"/>
    <p:sldId id="270" r:id="rId13"/>
    <p:sldId id="271" r:id="rId14"/>
    <p:sldId id="272" r:id="rId15"/>
    <p:sldId id="273" r:id="rId16"/>
    <p:sldId id="283" r:id="rId17"/>
    <p:sldId id="261" r:id="rId18"/>
    <p:sldId id="262" r:id="rId19"/>
    <p:sldId id="274" r:id="rId20"/>
    <p:sldId id="286" r:id="rId21"/>
    <p:sldId id="275" r:id="rId22"/>
    <p:sldId id="276" r:id="rId23"/>
    <p:sldId id="277" r:id="rId24"/>
    <p:sldId id="282" r:id="rId25"/>
    <p:sldId id="280" r:id="rId26"/>
    <p:sldId id="278" r:id="rId27"/>
    <p:sldId id="279"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l, Michael (OAG/CPG)"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8" autoAdjust="0"/>
    <p:restoredTop sz="94816" autoAdjust="0"/>
  </p:normalViewPr>
  <p:slideViewPr>
    <p:cSldViewPr snapToGrid="0">
      <p:cViewPr varScale="1">
        <p:scale>
          <a:sx n="76" d="100"/>
          <a:sy n="76" d="100"/>
        </p:scale>
        <p:origin x="246" y="96"/>
      </p:cViewPr>
      <p:guideLst/>
    </p:cSldViewPr>
  </p:slideViewPr>
  <p:outlineViewPr>
    <p:cViewPr>
      <p:scale>
        <a:sx n="33" d="100"/>
        <a:sy n="33" d="100"/>
      </p:scale>
      <p:origin x="0" y="-33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4A7D7-3152-C312-398C-F3C2849856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523106D-5C01-72DC-DF21-46E9AF8C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F489D4E-8E77-1E34-0797-93F656C5C992}"/>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5" name="Footer Placeholder 4">
            <a:extLst>
              <a:ext uri="{FF2B5EF4-FFF2-40B4-BE49-F238E27FC236}">
                <a16:creationId xmlns:a16="http://schemas.microsoft.com/office/drawing/2014/main" id="{BD23917A-D561-1713-56AF-B881B804A98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ED3C2EA-3938-A881-C315-00A74363E72A}"/>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321471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EE9C4-1CA5-7525-EC0E-F7CA5483243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1C88750-825A-B3E0-6CAE-A0A091EE41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BC80FA7-BAB5-0472-F236-956C2E2EF00B}"/>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5" name="Footer Placeholder 4">
            <a:extLst>
              <a:ext uri="{FF2B5EF4-FFF2-40B4-BE49-F238E27FC236}">
                <a16:creationId xmlns:a16="http://schemas.microsoft.com/office/drawing/2014/main" id="{FD32F030-509E-6030-BD6A-39F4C9F8BEA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1654147-8DDB-A9B2-85BD-85B8A878D410}"/>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22450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B24D3A-891C-84E3-400B-CC55130BC3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3257B4F-D4F0-D41B-4585-3A8AA7438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852DEAA-F194-D5FB-9196-24CD8C3ADC69}"/>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5" name="Footer Placeholder 4">
            <a:extLst>
              <a:ext uri="{FF2B5EF4-FFF2-40B4-BE49-F238E27FC236}">
                <a16:creationId xmlns:a16="http://schemas.microsoft.com/office/drawing/2014/main" id="{CB31C024-92F7-BB91-440A-42133D0E78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0A90AF3-EB3B-8D4B-076A-42DE225ED945}"/>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374858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CF9E0-1DB3-A22E-2225-CB968C97AD1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9ADE1F5-DCC9-3A0C-1306-B1CAB9788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0EBB878-0A79-3DFD-60D6-E3D7F28CDA47}"/>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5" name="Footer Placeholder 4">
            <a:extLst>
              <a:ext uri="{FF2B5EF4-FFF2-40B4-BE49-F238E27FC236}">
                <a16:creationId xmlns:a16="http://schemas.microsoft.com/office/drawing/2014/main" id="{0AB90561-082B-3333-0CFC-9AE22D039C1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E059E4-07E9-89F4-2F9A-5B09B9774294}"/>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28637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A9A3A-DB37-1D90-4CDD-EAC8D56DF9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1CDBE7F-743E-BB48-BB6A-8F76282E0B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875F7F-699E-EB33-B124-7F4447F930DA}"/>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5" name="Footer Placeholder 4">
            <a:extLst>
              <a:ext uri="{FF2B5EF4-FFF2-40B4-BE49-F238E27FC236}">
                <a16:creationId xmlns:a16="http://schemas.microsoft.com/office/drawing/2014/main" id="{DC493E18-7BF0-ED6C-4B06-649354AD4A8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817B125-52DA-0DFD-2AA2-45427B7A1135}"/>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132920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14F97-BD57-934E-1A92-69D2EE375B5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94F96FF-1AFC-98AC-4602-E462EA26D3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5CF197E-0F02-B80E-2E87-ED867A534D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D8F7F46-76F5-344E-BDCD-07709A0117A5}"/>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6" name="Footer Placeholder 5">
            <a:extLst>
              <a:ext uri="{FF2B5EF4-FFF2-40B4-BE49-F238E27FC236}">
                <a16:creationId xmlns:a16="http://schemas.microsoft.com/office/drawing/2014/main" id="{D5E554B7-7050-31A8-CE6F-69BF9DD2E2C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B913A3A-1B82-445E-53B3-FB0584ABCA53}"/>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26774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AD23C-34F9-D2CC-BFF2-46CC155C6F0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56AA4D9-A616-D87F-39FB-288A58B042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064EC4-0B69-331E-C86C-8692B3E27D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F9B3CBC-6ABF-12C2-CEBC-DD56905E67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78650E-9252-3CE8-66D3-09007B198D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862F769-4FD5-9250-4F58-B9FBB3E2F221}"/>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8" name="Footer Placeholder 7">
            <a:extLst>
              <a:ext uri="{FF2B5EF4-FFF2-40B4-BE49-F238E27FC236}">
                <a16:creationId xmlns:a16="http://schemas.microsoft.com/office/drawing/2014/main" id="{406AA98E-F6AF-EC6C-7835-5FC81836BD4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1E44080-F6C9-7A72-2C73-AFC1130D6DEA}"/>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218333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F69EB-FAD2-E386-28DA-507F1F1FC4A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D6BB602-06BF-E914-BBF7-AE4FC2B41F50}"/>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4" name="Footer Placeholder 3">
            <a:extLst>
              <a:ext uri="{FF2B5EF4-FFF2-40B4-BE49-F238E27FC236}">
                <a16:creationId xmlns:a16="http://schemas.microsoft.com/office/drawing/2014/main" id="{D57D6CD0-F84C-6CAB-5BFF-410729A01EB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AA35E00-A2D0-A321-1D5F-D5FBCA0C5072}"/>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2654596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8011C2-080C-FF89-EF48-7B15D52C39CB}"/>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3" name="Footer Placeholder 2">
            <a:extLst>
              <a:ext uri="{FF2B5EF4-FFF2-40B4-BE49-F238E27FC236}">
                <a16:creationId xmlns:a16="http://schemas.microsoft.com/office/drawing/2014/main" id="{C2430DD8-684F-1BAA-E462-8C9629D46D1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188F28D-0819-6337-24AF-DAF8C5EE700F}"/>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144468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F27AD-0A74-861A-E685-8AA520AEF1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FA6DAEF-7E78-A902-B522-8C2ECF51DE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C49E16D-1EC1-9310-4EEF-E373C47B3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109E3B-25FC-FFFE-0BE6-D9EB81B68CEA}"/>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6" name="Footer Placeholder 5">
            <a:extLst>
              <a:ext uri="{FF2B5EF4-FFF2-40B4-BE49-F238E27FC236}">
                <a16:creationId xmlns:a16="http://schemas.microsoft.com/office/drawing/2014/main" id="{966212AC-01AB-241A-3F9E-9002EA69849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6E3E275-C4E3-7450-1A6D-4485FF857CE3}"/>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204659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DC0A-E7C5-3DE2-8A65-4D2DDCA15E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F182755-6887-7363-9A48-9F9D7B3EDE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CBEBEE4-CEAE-54BB-9F95-F0A3AC6E6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54283B-EA9A-0AD4-C5A8-BF8AEBBEF11B}"/>
              </a:ext>
            </a:extLst>
          </p:cNvPr>
          <p:cNvSpPr>
            <a:spLocks noGrp="1"/>
          </p:cNvSpPr>
          <p:nvPr>
            <p:ph type="dt" sz="half" idx="10"/>
          </p:nvPr>
        </p:nvSpPr>
        <p:spPr/>
        <p:txBody>
          <a:bodyPr/>
          <a:lstStyle/>
          <a:p>
            <a:fld id="{BE30CF54-7BE0-4621-A85B-A64EFC2F5FFD}" type="datetimeFigureOut">
              <a:rPr lang="en-CA" smtClean="0"/>
              <a:t>3/14/2024</a:t>
            </a:fld>
            <a:endParaRPr lang="en-CA"/>
          </a:p>
        </p:txBody>
      </p:sp>
      <p:sp>
        <p:nvSpPr>
          <p:cNvPr id="6" name="Footer Placeholder 5">
            <a:extLst>
              <a:ext uri="{FF2B5EF4-FFF2-40B4-BE49-F238E27FC236}">
                <a16:creationId xmlns:a16="http://schemas.microsoft.com/office/drawing/2014/main" id="{E3ED9E1A-28B1-0CB6-FEB7-A1082142E7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1BE2963-EB35-F154-E8EA-054B8E3665EC}"/>
              </a:ext>
            </a:extLst>
          </p:cNvPr>
          <p:cNvSpPr>
            <a:spLocks noGrp="1"/>
          </p:cNvSpPr>
          <p:nvPr>
            <p:ph type="sldNum" sz="quarter" idx="12"/>
          </p:nvPr>
        </p:nvSpPr>
        <p:spPr/>
        <p:txBody>
          <a:bodyPr/>
          <a:lstStyle/>
          <a:p>
            <a:fld id="{6B191487-8DBA-4079-8FDA-383531C09424}" type="slidenum">
              <a:rPr lang="en-CA" smtClean="0"/>
              <a:t>‹#›</a:t>
            </a:fld>
            <a:endParaRPr lang="en-CA"/>
          </a:p>
        </p:txBody>
      </p:sp>
    </p:spTree>
    <p:extLst>
      <p:ext uri="{BB962C8B-B14F-4D97-AF65-F5344CB8AC3E}">
        <p14:creationId xmlns:p14="http://schemas.microsoft.com/office/powerpoint/2010/main" val="3002718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E81F36-AF42-2C4F-955B-3004D2B80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CE3D9A1-28EA-1E73-317D-B79525AC17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A47FA48-2505-B620-CF11-59CA7AB90D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0CF54-7BE0-4621-A85B-A64EFC2F5FFD}" type="datetimeFigureOut">
              <a:rPr lang="en-CA" smtClean="0"/>
              <a:t>3/14/2024</a:t>
            </a:fld>
            <a:endParaRPr lang="en-CA"/>
          </a:p>
        </p:txBody>
      </p:sp>
      <p:sp>
        <p:nvSpPr>
          <p:cNvPr id="5" name="Footer Placeholder 4">
            <a:extLst>
              <a:ext uri="{FF2B5EF4-FFF2-40B4-BE49-F238E27FC236}">
                <a16:creationId xmlns:a16="http://schemas.microsoft.com/office/drawing/2014/main" id="{C8243610-2E0E-3610-862F-2BA156FDB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E86BFA8-C221-4F51-93C6-381C6C3E5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91487-8DBA-4079-8FDA-383531C09424}" type="slidenum">
              <a:rPr lang="en-CA" smtClean="0"/>
              <a:t>‹#›</a:t>
            </a:fld>
            <a:endParaRPr lang="en-CA"/>
          </a:p>
        </p:txBody>
      </p:sp>
    </p:spTree>
    <p:extLst>
      <p:ext uri="{BB962C8B-B14F-4D97-AF65-F5344CB8AC3E}">
        <p14:creationId xmlns:p14="http://schemas.microsoft.com/office/powerpoint/2010/main" val="437373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8E9A-B530-23FF-898E-94A22181F5C6}"/>
              </a:ext>
            </a:extLst>
          </p:cNvPr>
          <p:cNvSpPr>
            <a:spLocks noGrp="1"/>
          </p:cNvSpPr>
          <p:nvPr>
            <p:ph type="ctrTitle"/>
          </p:nvPr>
        </p:nvSpPr>
        <p:spPr/>
        <p:txBody>
          <a:bodyPr>
            <a:normAutofit/>
          </a:bodyPr>
          <a:lstStyle/>
          <a:p>
            <a:r>
              <a:rPr lang="en-CA" sz="2800" b="1" dirty="0"/>
              <a:t>Supported Decision-Making and Representation Act</a:t>
            </a:r>
            <a:br>
              <a:rPr lang="en-CA" sz="2800" b="1" dirty="0"/>
            </a:br>
            <a:r>
              <a:rPr lang="fr-FR" sz="2800" b="1" dirty="0"/>
              <a:t>Loi sur la prise de décision accompagnée et la représentation</a:t>
            </a:r>
            <a:br>
              <a:rPr lang="fr-FR" sz="2800" b="1" dirty="0"/>
            </a:br>
            <a:br>
              <a:rPr lang="fr-FR" sz="2800" b="1" dirty="0"/>
            </a:br>
            <a:br>
              <a:rPr lang="fr-FR" sz="2400" b="1" dirty="0"/>
            </a:br>
            <a:endParaRPr lang="en-CA" sz="2400" b="1" dirty="0"/>
          </a:p>
        </p:txBody>
      </p:sp>
      <p:sp>
        <p:nvSpPr>
          <p:cNvPr id="3" name="Subtitle 2">
            <a:extLst>
              <a:ext uri="{FF2B5EF4-FFF2-40B4-BE49-F238E27FC236}">
                <a16:creationId xmlns:a16="http://schemas.microsoft.com/office/drawing/2014/main" id="{74BFC175-985B-D191-1357-1B032719DA0E}"/>
              </a:ext>
            </a:extLst>
          </p:cNvPr>
          <p:cNvSpPr>
            <a:spLocks noGrp="1"/>
          </p:cNvSpPr>
          <p:nvPr>
            <p:ph type="subTitle" idx="1"/>
          </p:nvPr>
        </p:nvSpPr>
        <p:spPr/>
        <p:txBody>
          <a:bodyPr>
            <a:normAutofit/>
          </a:bodyPr>
          <a:lstStyle/>
          <a:p>
            <a:r>
              <a:rPr lang="en-CA" sz="2000" dirty="0"/>
              <a:t>Michael Hall – Office of the Attorney General / </a:t>
            </a:r>
            <a:r>
              <a:rPr lang="fr-CA" sz="2000" dirty="0"/>
              <a:t>Cabinet du procureur général</a:t>
            </a:r>
          </a:p>
        </p:txBody>
      </p:sp>
    </p:spTree>
    <p:extLst>
      <p:ext uri="{BB962C8B-B14F-4D97-AF65-F5344CB8AC3E}">
        <p14:creationId xmlns:p14="http://schemas.microsoft.com/office/powerpoint/2010/main" val="2129688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5"/>
            <a:ext cx="10515600" cy="722895"/>
          </a:xfrm>
        </p:spPr>
        <p:txBody>
          <a:bodyPr>
            <a:noAutofit/>
          </a:bodyPr>
          <a:lstStyle/>
          <a:p>
            <a:r>
              <a:rPr lang="en-CA" sz="2400" b="1" dirty="0"/>
              <a:t>Three types of appointees		          </a:t>
            </a:r>
            <a:r>
              <a:rPr lang="fr-FR" sz="2400" b="1" dirty="0"/>
              <a:t>Trois types de personnes nommées</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88019"/>
            <a:ext cx="5181600" cy="5088944"/>
          </a:xfrm>
        </p:spPr>
        <p:txBody>
          <a:bodyPr>
            <a:normAutofit/>
          </a:bodyPr>
          <a:lstStyle/>
          <a:p>
            <a:r>
              <a:rPr lang="en-US" sz="1600" dirty="0"/>
              <a:t>Decision-making assistant</a:t>
            </a:r>
          </a:p>
          <a:p>
            <a:r>
              <a:rPr lang="en-US" sz="1600" dirty="0"/>
              <a:t>Decision-making supporter</a:t>
            </a:r>
            <a:endParaRPr lang="en-US" sz="1200" dirty="0"/>
          </a:p>
          <a:p>
            <a:r>
              <a:rPr lang="en-US" sz="1600" dirty="0"/>
              <a:t>Representative</a:t>
            </a:r>
            <a:endParaRPr lang="en-US" sz="1200" dirty="0"/>
          </a:p>
          <a:p>
            <a:pPr lvl="1"/>
            <a:endParaRPr lang="en-US" sz="1200" dirty="0"/>
          </a:p>
          <a:p>
            <a:pPr marL="228600" lvl="1">
              <a:spcBef>
                <a:spcPts val="1000"/>
              </a:spcBef>
            </a:pPr>
            <a:endParaRPr lang="en-US" sz="1600" dirty="0"/>
          </a:p>
          <a:p>
            <a:pPr marL="0" indent="0">
              <a:buNone/>
            </a:pPr>
            <a:endParaRPr lang="en-US" sz="20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88019"/>
            <a:ext cx="5181600" cy="5088943"/>
          </a:xfrm>
        </p:spPr>
        <p:txBody>
          <a:bodyPr>
            <a:normAutofit/>
          </a:bodyPr>
          <a:lstStyle/>
          <a:p>
            <a:pPr marL="228600" lvl="1"/>
            <a:r>
              <a:rPr lang="fr-CA" sz="1600" dirty="0"/>
              <a:t>Assistant à la prise de décision</a:t>
            </a:r>
          </a:p>
          <a:p>
            <a:pPr marL="228600" lvl="1">
              <a:spcBef>
                <a:spcPts val="1000"/>
              </a:spcBef>
            </a:pPr>
            <a:r>
              <a:rPr lang="fr-CA" sz="1600" dirty="0"/>
              <a:t>Accompagnateur</a:t>
            </a:r>
          </a:p>
          <a:p>
            <a:pPr marL="228600" lvl="1">
              <a:spcBef>
                <a:spcPts val="1000"/>
              </a:spcBef>
            </a:pPr>
            <a:r>
              <a:rPr lang="fr-CA" sz="1600" dirty="0"/>
              <a:t>Représentant</a:t>
            </a:r>
          </a:p>
        </p:txBody>
      </p:sp>
    </p:spTree>
    <p:extLst>
      <p:ext uri="{BB962C8B-B14F-4D97-AF65-F5344CB8AC3E}">
        <p14:creationId xmlns:p14="http://schemas.microsoft.com/office/powerpoint/2010/main" val="77243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5"/>
            <a:ext cx="10515600" cy="722895"/>
          </a:xfrm>
        </p:spPr>
        <p:txBody>
          <a:bodyPr>
            <a:noAutofit/>
          </a:bodyPr>
          <a:lstStyle/>
          <a:p>
            <a:r>
              <a:rPr lang="en-CA" sz="2400" b="1" dirty="0"/>
              <a:t>Three types of appointees – 		          </a:t>
            </a:r>
            <a:r>
              <a:rPr lang="fr-FR" sz="2400" b="1" dirty="0"/>
              <a:t>Trois types de personnes nommées </a:t>
            </a:r>
            <a:r>
              <a:rPr lang="en-CA" sz="2400" b="1" dirty="0"/>
              <a:t>–</a:t>
            </a:r>
            <a:br>
              <a:rPr lang="en-CA" sz="2400" b="1" dirty="0"/>
            </a:br>
            <a:r>
              <a:rPr lang="en-CA" sz="2400" b="1" dirty="0"/>
              <a:t>Decision-making assistant		          </a:t>
            </a:r>
            <a:r>
              <a:rPr lang="fr-CA" sz="2400" b="1" dirty="0"/>
              <a:t>Assistant à la prise de décision</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88019"/>
            <a:ext cx="5181600" cy="5088944"/>
          </a:xfrm>
        </p:spPr>
        <p:txBody>
          <a:bodyPr>
            <a:normAutofit/>
          </a:bodyPr>
          <a:lstStyle/>
          <a:p>
            <a:r>
              <a:rPr lang="en-US" sz="1600" dirty="0"/>
              <a:t>A decision-making assistant is appointed by the person who requires assistance through a document called a decision-making assistance authorization</a:t>
            </a:r>
          </a:p>
          <a:p>
            <a:r>
              <a:rPr lang="en-US" sz="1600" dirty="0"/>
              <a:t>This is done with the assistance of a lawyer, and the lawyer assesses the person’s capacity to make the appointment</a:t>
            </a:r>
          </a:p>
          <a:p>
            <a:r>
              <a:rPr lang="en-US" sz="1600" dirty="0"/>
              <a:t>A capacity assessment report is not required</a:t>
            </a:r>
          </a:p>
          <a:p>
            <a:r>
              <a:rPr lang="en-US" sz="1600" dirty="0"/>
              <a:t>A decision-making assistant provides assistance in decision-making and may have the power to request and receive relevant information and to communicate decisions</a:t>
            </a:r>
          </a:p>
          <a:p>
            <a:r>
              <a:rPr lang="en-US" sz="1600" dirty="0"/>
              <a:t>A decision-making assistant does not make decisions on behalf of the person and does not make decisions with the person through a supported decision-making process</a:t>
            </a:r>
          </a:p>
          <a:p>
            <a:pPr marL="0" indent="0">
              <a:buNone/>
            </a:pPr>
            <a:endParaRPr lang="en-US" sz="20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88019"/>
            <a:ext cx="5181600" cy="5088943"/>
          </a:xfrm>
        </p:spPr>
        <p:txBody>
          <a:bodyPr>
            <a:normAutofit/>
          </a:bodyPr>
          <a:lstStyle/>
          <a:p>
            <a:pPr marL="228600" lvl="1"/>
            <a:r>
              <a:rPr lang="fr-FR" sz="1600" dirty="0"/>
              <a:t>Un assistant à la prise de décision est nommé par la personne qui a besoin d'assistance au moyen d'un document appelé « autorisation d’assistance à la prise de décision »</a:t>
            </a:r>
          </a:p>
          <a:p>
            <a:pPr marL="228600" lvl="1">
              <a:spcBef>
                <a:spcPts val="1000"/>
              </a:spcBef>
            </a:pPr>
            <a:r>
              <a:rPr lang="fr-FR" sz="1600" dirty="0"/>
              <a:t>Cela se fait avec l’assistance d’un avocat, et l’avocat évalue l’aptitude de la personne à nommer l’assistant</a:t>
            </a:r>
          </a:p>
          <a:p>
            <a:pPr marL="228600" lvl="1">
              <a:spcBef>
                <a:spcPts val="1000"/>
              </a:spcBef>
            </a:pPr>
            <a:r>
              <a:rPr lang="fr-FR" sz="1600" dirty="0"/>
              <a:t>Un rapport d'évaluation de l’aptitude n'est pas requis</a:t>
            </a:r>
          </a:p>
          <a:p>
            <a:pPr marL="228600" lvl="1">
              <a:spcBef>
                <a:spcPts val="1000"/>
              </a:spcBef>
            </a:pPr>
            <a:r>
              <a:rPr lang="fr-FR" sz="1600" dirty="0"/>
              <a:t>Un assistant fournit assistance à la prise de décision et peut avoir le pouvoir de demander et de recevoir des renseignements pertinents et de communiquer des décisions</a:t>
            </a:r>
          </a:p>
          <a:p>
            <a:pPr marL="228600" lvl="1">
              <a:spcBef>
                <a:spcPts val="1000"/>
              </a:spcBef>
            </a:pPr>
            <a:r>
              <a:rPr lang="fr-FR" sz="1600" dirty="0"/>
              <a:t>Un assistant ne prend pas de décisions au nom de la personne et ne prend pas de décisions avec la personne par le truchement d’un processus de prise de décision accompagnée</a:t>
            </a:r>
          </a:p>
        </p:txBody>
      </p:sp>
    </p:spTree>
    <p:extLst>
      <p:ext uri="{BB962C8B-B14F-4D97-AF65-F5344CB8AC3E}">
        <p14:creationId xmlns:p14="http://schemas.microsoft.com/office/powerpoint/2010/main" val="4079360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5"/>
            <a:ext cx="10515600" cy="722895"/>
          </a:xfrm>
        </p:spPr>
        <p:txBody>
          <a:bodyPr>
            <a:noAutofit/>
          </a:bodyPr>
          <a:lstStyle/>
          <a:p>
            <a:r>
              <a:rPr lang="en-CA" sz="2400" b="1" dirty="0"/>
              <a:t>Three types of appointees – 		          </a:t>
            </a:r>
            <a:r>
              <a:rPr lang="fr-FR" sz="2400" b="1" dirty="0"/>
              <a:t>Trois types de personnes nommées </a:t>
            </a:r>
            <a:r>
              <a:rPr lang="en-CA" sz="2400" b="1" dirty="0"/>
              <a:t>–</a:t>
            </a:r>
            <a:br>
              <a:rPr lang="en-CA" sz="2400" b="1" dirty="0"/>
            </a:br>
            <a:r>
              <a:rPr lang="en-CA" sz="2400" b="1" dirty="0"/>
              <a:t>Decision-making supporter (1/2)	          </a:t>
            </a:r>
            <a:r>
              <a:rPr lang="fr-CA" sz="2400" b="1" dirty="0"/>
              <a:t>Accompagnateur</a:t>
            </a:r>
            <a:r>
              <a:rPr lang="en-CA" sz="2400" b="1" dirty="0"/>
              <a:t> (1/2)</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88018"/>
            <a:ext cx="5181600" cy="5088944"/>
          </a:xfrm>
        </p:spPr>
        <p:txBody>
          <a:bodyPr>
            <a:normAutofit/>
          </a:bodyPr>
          <a:lstStyle/>
          <a:p>
            <a:r>
              <a:rPr lang="en-US" sz="1600" dirty="0"/>
              <a:t>A decision-making supporter is appointed by the court following an application by the proposed decision-making supporter</a:t>
            </a:r>
          </a:p>
          <a:p>
            <a:r>
              <a:rPr lang="en-US" sz="1600" dirty="0"/>
              <a:t>In some cases, Legal Aid will provide assistance </a:t>
            </a:r>
          </a:p>
          <a:p>
            <a:r>
              <a:rPr lang="en-US" sz="1600" dirty="0"/>
              <a:t>The applicant must provide the court with an affidavit, a financial summary and a capacity assessment report</a:t>
            </a:r>
          </a:p>
          <a:p>
            <a:r>
              <a:rPr lang="en-US" sz="1600" dirty="0"/>
              <a:t>A hearing is not required unless the person objects to the appointment</a:t>
            </a:r>
          </a:p>
          <a:p>
            <a:r>
              <a:rPr lang="en-US" sz="1600" dirty="0"/>
              <a:t>When deciding whether to make an appointment, the court considers (among other things) whether:</a:t>
            </a:r>
          </a:p>
          <a:p>
            <a:pPr lvl="1">
              <a:spcBef>
                <a:spcPts val="1000"/>
              </a:spcBef>
            </a:pPr>
            <a:r>
              <a:rPr lang="en-US" sz="1600" dirty="0"/>
              <a:t>The supported person and a suitable decision-making supporter could make decisions through a supported decision-making process</a:t>
            </a:r>
          </a:p>
          <a:p>
            <a:pPr lvl="1">
              <a:spcBef>
                <a:spcPts val="1000"/>
              </a:spcBef>
            </a:pPr>
            <a:r>
              <a:rPr lang="en-US" sz="1600" dirty="0"/>
              <a:t>The proposed decision-making supporter is suitable </a:t>
            </a:r>
          </a:p>
          <a:p>
            <a:pPr lvl="1">
              <a:spcBef>
                <a:spcPts val="1000"/>
              </a:spcBef>
            </a:pPr>
            <a:r>
              <a:rPr lang="en-US" sz="1600" dirty="0"/>
              <a:t>A measure that is less intrusive than the appointment of a decision-making supporter is available and would meet the person’s needs </a:t>
            </a:r>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88019"/>
            <a:ext cx="5181600" cy="5088943"/>
          </a:xfrm>
        </p:spPr>
        <p:txBody>
          <a:bodyPr>
            <a:normAutofit/>
          </a:bodyPr>
          <a:lstStyle/>
          <a:p>
            <a:pPr marL="231775" lvl="1" indent="-231775">
              <a:spcBef>
                <a:spcPts val="1000"/>
              </a:spcBef>
            </a:pPr>
            <a:r>
              <a:rPr lang="fr-FR" sz="1500" dirty="0"/>
              <a:t>L’accompagnateur est nommé par la cour à la suite d'une requête de l'accompagnateur proposé</a:t>
            </a:r>
          </a:p>
          <a:p>
            <a:pPr marL="231775" lvl="1" indent="-231775">
              <a:spcBef>
                <a:spcPts val="1000"/>
              </a:spcBef>
            </a:pPr>
            <a:r>
              <a:rPr lang="fr-FR" sz="1500" dirty="0"/>
              <a:t>Dans certains cas, l'Aide juridique fournira une assistance</a:t>
            </a:r>
            <a:endParaRPr lang="en-US" sz="1500" dirty="0"/>
          </a:p>
          <a:p>
            <a:pPr marL="231775" lvl="1" indent="-231775">
              <a:spcBef>
                <a:spcPts val="1000"/>
              </a:spcBef>
            </a:pPr>
            <a:r>
              <a:rPr lang="en-US" sz="1500" dirty="0"/>
              <a:t>Le </a:t>
            </a:r>
            <a:r>
              <a:rPr lang="fr-CA" sz="1500" dirty="0"/>
              <a:t>requérant</a:t>
            </a:r>
            <a:r>
              <a:rPr lang="en-US" sz="1500" dirty="0"/>
              <a:t> </a:t>
            </a:r>
            <a:r>
              <a:rPr lang="fr-FR" sz="1500" dirty="0"/>
              <a:t>doit fournir à la cour un affidavit, un sommaire financier et un rapport d'évaluation de l’aptitude</a:t>
            </a:r>
            <a:endParaRPr lang="en-US" sz="1500" dirty="0"/>
          </a:p>
          <a:p>
            <a:pPr marL="231775" lvl="1" indent="-231775">
              <a:spcBef>
                <a:spcPts val="1000"/>
              </a:spcBef>
            </a:pPr>
            <a:r>
              <a:rPr lang="fr-FR" sz="1400" dirty="0"/>
              <a:t>Une audience n’est pas nécessaire à moins que la personne ne s’oppose à la nomination</a:t>
            </a:r>
          </a:p>
          <a:p>
            <a:pPr marL="231775" lvl="1" indent="-231775">
              <a:spcBef>
                <a:spcPts val="1000"/>
              </a:spcBef>
            </a:pPr>
            <a:r>
              <a:rPr lang="fr-FR" sz="1500" dirty="0"/>
              <a:t>Lorsqu’il s’agit de déterminer de procéder ou non à une nomination, la cour prend en considération si (entre autres) :</a:t>
            </a:r>
          </a:p>
          <a:p>
            <a:pPr marL="688975" lvl="2" indent="-231775">
              <a:spcBef>
                <a:spcPts val="1000"/>
              </a:spcBef>
            </a:pPr>
            <a:r>
              <a:rPr lang="fr-FR" sz="1500" dirty="0"/>
              <a:t>La personne accompagnée et un accompagnateur qui convient seraient en mesure de prendre des décisions par le truchement d'un processus de prise de décision accompagné</a:t>
            </a:r>
          </a:p>
          <a:p>
            <a:pPr marL="688975" lvl="2" indent="-231775">
              <a:spcBef>
                <a:spcPts val="1000"/>
              </a:spcBef>
            </a:pPr>
            <a:r>
              <a:rPr lang="fr-FR" sz="1500" dirty="0"/>
              <a:t>L’accompagnateur proposé convient</a:t>
            </a:r>
          </a:p>
          <a:p>
            <a:pPr marL="688975" lvl="2" indent="-231775">
              <a:spcBef>
                <a:spcPts val="1000"/>
              </a:spcBef>
            </a:pPr>
            <a:r>
              <a:rPr lang="fr-FR" sz="1500" dirty="0"/>
              <a:t>Une mesure qui serait moins envahissante que la nomination d’un accompagnateur est disponible et répondrait aux besoins de la personne</a:t>
            </a:r>
          </a:p>
          <a:p>
            <a:pPr marL="231775" lvl="2" indent="-231775">
              <a:spcBef>
                <a:spcPts val="1000"/>
              </a:spcBef>
            </a:pPr>
            <a:endParaRPr lang="en-CA" sz="1500" dirty="0"/>
          </a:p>
        </p:txBody>
      </p:sp>
    </p:spTree>
    <p:extLst>
      <p:ext uri="{BB962C8B-B14F-4D97-AF65-F5344CB8AC3E}">
        <p14:creationId xmlns:p14="http://schemas.microsoft.com/office/powerpoint/2010/main" val="3635633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5"/>
            <a:ext cx="10515600" cy="722895"/>
          </a:xfrm>
        </p:spPr>
        <p:txBody>
          <a:bodyPr>
            <a:noAutofit/>
          </a:bodyPr>
          <a:lstStyle/>
          <a:p>
            <a:r>
              <a:rPr lang="en-CA" sz="2400" b="1" dirty="0"/>
              <a:t>Three types of appointees –  		          </a:t>
            </a:r>
            <a:r>
              <a:rPr lang="fr-FR" sz="2400" b="1" dirty="0"/>
              <a:t>Trois types de personnes nommées </a:t>
            </a:r>
            <a:r>
              <a:rPr lang="en-CA" sz="2400" b="1" dirty="0"/>
              <a:t>–</a:t>
            </a:r>
            <a:br>
              <a:rPr lang="en-CA" sz="2400" b="1" dirty="0"/>
            </a:br>
            <a:r>
              <a:rPr lang="en-CA" sz="2400" b="1" dirty="0"/>
              <a:t>Decision-making supporter (2/2)	          </a:t>
            </a:r>
            <a:r>
              <a:rPr lang="fr-CA" sz="2400" b="1" dirty="0"/>
              <a:t>Accompagnateur</a:t>
            </a:r>
            <a:r>
              <a:rPr lang="en-CA" sz="2400" b="1" dirty="0"/>
              <a:t> (2/2)</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88019"/>
            <a:ext cx="5181600" cy="5088944"/>
          </a:xfrm>
        </p:spPr>
        <p:txBody>
          <a:bodyPr>
            <a:normAutofit fontScale="85000" lnSpcReduction="20000"/>
          </a:bodyPr>
          <a:lstStyle/>
          <a:p>
            <a:r>
              <a:rPr lang="en-US" sz="1800" dirty="0"/>
              <a:t>In determining whether a proposed decision-making supporter is suitable, the court considers:</a:t>
            </a:r>
          </a:p>
          <a:p>
            <a:pPr lvl="1">
              <a:spcBef>
                <a:spcPts val="1000"/>
              </a:spcBef>
            </a:pPr>
            <a:r>
              <a:rPr lang="en-US" sz="1800" dirty="0"/>
              <a:t>The nature of the relationship between the supported person and the proposed supporter, including whether the relationship is one characterized by trust</a:t>
            </a:r>
          </a:p>
          <a:p>
            <a:pPr lvl="1">
              <a:spcBef>
                <a:spcPts val="1000"/>
              </a:spcBef>
            </a:pPr>
            <a:r>
              <a:rPr lang="en-US" sz="1800" dirty="0"/>
              <a:t>The views of the supported person</a:t>
            </a:r>
          </a:p>
          <a:p>
            <a:pPr lvl="1">
              <a:spcBef>
                <a:spcPts val="1000"/>
              </a:spcBef>
            </a:pPr>
            <a:r>
              <a:rPr lang="en-US" sz="1800" dirty="0"/>
              <a:t>The ability and availability of the proposed supporter</a:t>
            </a:r>
          </a:p>
          <a:p>
            <a:r>
              <a:rPr lang="en-US" sz="1800" dirty="0"/>
              <a:t>The decision-making supporter and the supported person make decisions through the supported decision-making process</a:t>
            </a:r>
          </a:p>
          <a:p>
            <a:r>
              <a:rPr lang="en-US" sz="1800" dirty="0"/>
              <a:t>This process is more involved than the making of decisions with assistance; there may be significant reliance on the decision-making supporter to lead the decision-making process and provide a variety of types of support</a:t>
            </a:r>
          </a:p>
          <a:p>
            <a:r>
              <a:rPr lang="en-US" sz="1800" dirty="0"/>
              <a:t>The decision-making supporter does not make decisions on behalf of the supported person</a:t>
            </a:r>
          </a:p>
          <a:p>
            <a:r>
              <a:rPr lang="en-US" sz="1800" dirty="0"/>
              <a:t>The decision-making supporter has the power to request and receive relevant information, to communicate decisions and to “do anything necessary to give effect” to decisions</a:t>
            </a:r>
          </a:p>
          <a:p>
            <a:r>
              <a:rPr lang="en-US" sz="1800" dirty="0"/>
              <a:t>The decision-making supporter can decline to communicate or give effect to a decision that would cause serious harm, but cannot override a decision</a:t>
            </a:r>
          </a:p>
          <a:p>
            <a:endParaRPr lang="en-US" sz="16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88019"/>
            <a:ext cx="5181600" cy="5088943"/>
          </a:xfrm>
        </p:spPr>
        <p:txBody>
          <a:bodyPr>
            <a:normAutofit fontScale="85000" lnSpcReduction="20000"/>
          </a:bodyPr>
          <a:lstStyle/>
          <a:p>
            <a:pPr marL="231775" lvl="2" indent="-231775">
              <a:spcBef>
                <a:spcPts val="1000"/>
              </a:spcBef>
            </a:pPr>
            <a:r>
              <a:rPr lang="fr-FR" sz="1600" dirty="0"/>
              <a:t>Lorsqu’il s’agit de déterminer si une personne convient ou non comme accompagnateur, la cour prend ce qui suit en considération :</a:t>
            </a:r>
          </a:p>
          <a:p>
            <a:pPr marL="685800" lvl="2" indent="-231775">
              <a:spcBef>
                <a:spcPts val="1000"/>
              </a:spcBef>
            </a:pPr>
            <a:r>
              <a:rPr lang="fr-FR" sz="1600" dirty="0"/>
              <a:t>La nature de la relation entre la personne accompagnée et l’accompagnateur proposé, notamment le lien de confiance entre eux;</a:t>
            </a:r>
          </a:p>
          <a:p>
            <a:pPr marL="685800" lvl="2" indent="-231775">
              <a:spcBef>
                <a:spcPts val="1000"/>
              </a:spcBef>
            </a:pPr>
            <a:r>
              <a:rPr lang="fr-FR" sz="1600" dirty="0"/>
              <a:t>Le point de vue de la personne accompagnée</a:t>
            </a:r>
          </a:p>
          <a:p>
            <a:pPr marL="685800" lvl="2" indent="-231775">
              <a:spcBef>
                <a:spcPts val="1000"/>
              </a:spcBef>
            </a:pPr>
            <a:r>
              <a:rPr lang="fr-FR" sz="1600" dirty="0"/>
              <a:t>Les habiletés et la disponibilité de l’accompagnateur proposé</a:t>
            </a:r>
          </a:p>
          <a:p>
            <a:pPr marL="228600" lvl="1"/>
            <a:r>
              <a:rPr lang="fr-FR" sz="1600" dirty="0"/>
              <a:t>L’accompagnateur et la personne accompagnée prennent des décisions par le truchement d’un processus de prise de décision accompagnée</a:t>
            </a:r>
          </a:p>
          <a:p>
            <a:pPr marL="228600" lvl="1">
              <a:spcBef>
                <a:spcPts val="1000"/>
              </a:spcBef>
            </a:pPr>
            <a:r>
              <a:rPr lang="fr-FR" sz="1600" dirty="0"/>
              <a:t>Ce processus est plus complexe que la prise de décisions avec assistance ; la personne accompagnée peut s'appuyer dans une large mesure sur l'accompagnateur pour diriger le processus de prise de décision et fournir divers types d’accompagnement</a:t>
            </a:r>
          </a:p>
          <a:p>
            <a:pPr marL="228600" lvl="1">
              <a:spcBef>
                <a:spcPts val="1000"/>
              </a:spcBef>
            </a:pPr>
            <a:r>
              <a:rPr lang="fr-FR" sz="1600" dirty="0"/>
              <a:t>L’accompagnateur ne prend pas de décisions au nom de la personne accompagnée</a:t>
            </a:r>
          </a:p>
          <a:p>
            <a:pPr marL="228600" lvl="1">
              <a:spcBef>
                <a:spcPts val="1000"/>
              </a:spcBef>
            </a:pPr>
            <a:r>
              <a:rPr lang="fr-FR" sz="1600" dirty="0"/>
              <a:t>L’accompagnateur a le pouvoir de demander et de recevoir des renseignements pertinents, de communiquer des décisions, et de « faire quoi que ce soit afin de matérialiser » des décisions</a:t>
            </a:r>
          </a:p>
          <a:p>
            <a:pPr marL="228600" lvl="1">
              <a:spcBef>
                <a:spcPts val="1000"/>
              </a:spcBef>
            </a:pPr>
            <a:r>
              <a:rPr lang="fr-FR" sz="1600" dirty="0"/>
              <a:t>Si une décision causerait un grave préjudice, l’accompagnateur peut refuser de </a:t>
            </a:r>
            <a:r>
              <a:rPr lang="fr-CA" sz="1600" dirty="0"/>
              <a:t>communiquer</a:t>
            </a:r>
            <a:r>
              <a:rPr lang="en-CA" sz="1600" dirty="0"/>
              <a:t> la </a:t>
            </a:r>
            <a:r>
              <a:rPr lang="fr-FR" sz="1600" dirty="0"/>
              <a:t>décision</a:t>
            </a:r>
            <a:r>
              <a:rPr lang="en-CA" sz="1600" dirty="0"/>
              <a:t> </a:t>
            </a:r>
            <a:r>
              <a:rPr lang="fr-CA" sz="1600" dirty="0"/>
              <a:t>ou</a:t>
            </a:r>
            <a:r>
              <a:rPr lang="en-CA" sz="1600" dirty="0"/>
              <a:t> de </a:t>
            </a:r>
            <a:r>
              <a:rPr lang="fr-FR" sz="1600" dirty="0"/>
              <a:t>faire quoi que ce soit afin de matérialiser la décision; l’accompagnateur ne peut pas annuler une décision</a:t>
            </a:r>
            <a:endParaRPr lang="en-CA" sz="1600" dirty="0"/>
          </a:p>
        </p:txBody>
      </p:sp>
    </p:spTree>
    <p:extLst>
      <p:ext uri="{BB962C8B-B14F-4D97-AF65-F5344CB8AC3E}">
        <p14:creationId xmlns:p14="http://schemas.microsoft.com/office/powerpoint/2010/main" val="177665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5"/>
            <a:ext cx="10515600" cy="722895"/>
          </a:xfrm>
        </p:spPr>
        <p:txBody>
          <a:bodyPr>
            <a:noAutofit/>
          </a:bodyPr>
          <a:lstStyle/>
          <a:p>
            <a:r>
              <a:rPr lang="en-CA" sz="2400" b="1" dirty="0"/>
              <a:t>Three types of appointees –		          </a:t>
            </a:r>
            <a:r>
              <a:rPr lang="fr-FR" sz="2400" b="1" dirty="0"/>
              <a:t>Trois types de personnes nommées </a:t>
            </a:r>
            <a:r>
              <a:rPr lang="en-CA" sz="2400" b="1" dirty="0"/>
              <a:t>– </a:t>
            </a:r>
            <a:br>
              <a:rPr lang="en-CA" sz="2400" b="1" dirty="0"/>
            </a:br>
            <a:r>
              <a:rPr lang="en-CA" sz="2400" b="1" dirty="0"/>
              <a:t>Representative (1/2)			          </a:t>
            </a:r>
            <a:r>
              <a:rPr lang="fr-CA" sz="2400" b="1" dirty="0"/>
              <a:t>Représentant (1/2)</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88019"/>
            <a:ext cx="5181600" cy="5088944"/>
          </a:xfrm>
        </p:spPr>
        <p:txBody>
          <a:bodyPr>
            <a:normAutofit/>
          </a:bodyPr>
          <a:lstStyle/>
          <a:p>
            <a:r>
              <a:rPr lang="en-US" sz="1600" dirty="0"/>
              <a:t>A representative is appointed by the court following an application by the proposed representative</a:t>
            </a:r>
          </a:p>
          <a:p>
            <a:r>
              <a:rPr lang="en-US" sz="1600" dirty="0"/>
              <a:t>In some cases, Legal Aid will provide assistance</a:t>
            </a:r>
          </a:p>
          <a:p>
            <a:r>
              <a:rPr lang="en-US" sz="1600" dirty="0"/>
              <a:t>The applicant must provide the court with an affidavit, a financial summary  and a capacity assessment report</a:t>
            </a:r>
          </a:p>
          <a:p>
            <a:r>
              <a:rPr lang="en-US" sz="1600" dirty="0"/>
              <a:t>A hearing is not required unless the person objects to the appointment</a:t>
            </a:r>
          </a:p>
          <a:p>
            <a:r>
              <a:rPr lang="en-US" sz="1600" dirty="0"/>
              <a:t>When deciding whether to make an appointment, the court considers (among other things) whether:</a:t>
            </a:r>
          </a:p>
          <a:p>
            <a:pPr lvl="1">
              <a:spcBef>
                <a:spcPts val="1000"/>
              </a:spcBef>
            </a:pPr>
            <a:r>
              <a:rPr lang="en-US" sz="1600" dirty="0"/>
              <a:t>The proposed representative is suitable </a:t>
            </a:r>
          </a:p>
          <a:p>
            <a:pPr lvl="1">
              <a:spcBef>
                <a:spcPts val="1000"/>
              </a:spcBef>
            </a:pPr>
            <a:r>
              <a:rPr lang="en-US" sz="1600" dirty="0"/>
              <a:t>A measure that is less intrusive than the appointment of a representative is available and would meet the person’s needs </a:t>
            </a:r>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88019"/>
            <a:ext cx="5181600" cy="5088943"/>
          </a:xfrm>
        </p:spPr>
        <p:txBody>
          <a:bodyPr>
            <a:normAutofit/>
          </a:bodyPr>
          <a:lstStyle/>
          <a:p>
            <a:pPr marL="228600" lvl="1"/>
            <a:r>
              <a:rPr lang="fr-FR" sz="1600" dirty="0"/>
              <a:t>Le représentant est nommé par la cour à la suite d'une requête du représentant proposé</a:t>
            </a:r>
          </a:p>
          <a:p>
            <a:pPr marL="228600" lvl="1"/>
            <a:r>
              <a:rPr lang="fr-FR" sz="1600" dirty="0"/>
              <a:t>Dans certains cas, l'Aide juridique fournira une assistance</a:t>
            </a:r>
          </a:p>
          <a:p>
            <a:pPr marL="228600" lvl="1">
              <a:spcBef>
                <a:spcPts val="1000"/>
              </a:spcBef>
            </a:pPr>
            <a:r>
              <a:rPr lang="en-US" sz="1600" dirty="0"/>
              <a:t>Le </a:t>
            </a:r>
            <a:r>
              <a:rPr lang="fr-CA" sz="1600" dirty="0"/>
              <a:t>requérant</a:t>
            </a:r>
            <a:r>
              <a:rPr lang="en-US" sz="1600" dirty="0"/>
              <a:t> </a:t>
            </a:r>
            <a:r>
              <a:rPr lang="fr-FR" sz="1600" dirty="0"/>
              <a:t>doit fournir à la cour un affidavit, un sommaire financier et un rapport d'évaluation de l’aptitude</a:t>
            </a:r>
            <a:endParaRPr lang="en-US" sz="1600" dirty="0"/>
          </a:p>
          <a:p>
            <a:pPr marL="231775" lvl="1" indent="-231775">
              <a:spcBef>
                <a:spcPts val="1000"/>
              </a:spcBef>
            </a:pPr>
            <a:r>
              <a:rPr lang="fr-FR" sz="1600" dirty="0"/>
              <a:t>Une audience n’est pas nécessaire à moins que la personne ne s’oppose à la nomination</a:t>
            </a:r>
          </a:p>
          <a:p>
            <a:pPr marL="231775" lvl="1" indent="-231775">
              <a:spcBef>
                <a:spcPts val="1000"/>
              </a:spcBef>
            </a:pPr>
            <a:r>
              <a:rPr lang="fr-FR" sz="1600" dirty="0"/>
              <a:t>Lorsqu’il s’agit de déterminer de procéder ou non à une nomination, la cour prend en considération si (entre autres) :</a:t>
            </a:r>
          </a:p>
          <a:p>
            <a:pPr marL="688975" lvl="2" indent="-231775">
              <a:spcBef>
                <a:spcPts val="1000"/>
              </a:spcBef>
            </a:pPr>
            <a:r>
              <a:rPr lang="fr-FR" sz="1600" dirty="0"/>
              <a:t>Le représentant proposé convient</a:t>
            </a:r>
          </a:p>
          <a:p>
            <a:pPr marL="688975" lvl="2" indent="-231775">
              <a:spcBef>
                <a:spcPts val="1000"/>
              </a:spcBef>
            </a:pPr>
            <a:r>
              <a:rPr lang="fr-FR" sz="1600" dirty="0"/>
              <a:t>Une mesure qui serait moins envahissante que la nomination d’un représentant est disponible et répondrait aux besoins de la personne</a:t>
            </a:r>
          </a:p>
          <a:p>
            <a:pPr marL="688975" lvl="2" indent="-231775">
              <a:spcBef>
                <a:spcPts val="1000"/>
              </a:spcBef>
            </a:pPr>
            <a:endParaRPr lang="fr-FR" sz="1500" dirty="0"/>
          </a:p>
          <a:p>
            <a:pPr marL="228600" lvl="1"/>
            <a:endParaRPr lang="fr-FR" sz="1600" dirty="0"/>
          </a:p>
          <a:p>
            <a:pPr marL="228600" lvl="1"/>
            <a:endParaRPr lang="en-CA" sz="1600" dirty="0"/>
          </a:p>
        </p:txBody>
      </p:sp>
    </p:spTree>
    <p:extLst>
      <p:ext uri="{BB962C8B-B14F-4D97-AF65-F5344CB8AC3E}">
        <p14:creationId xmlns:p14="http://schemas.microsoft.com/office/powerpoint/2010/main" val="409056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5"/>
            <a:ext cx="10515600" cy="722895"/>
          </a:xfrm>
        </p:spPr>
        <p:txBody>
          <a:bodyPr>
            <a:noAutofit/>
          </a:bodyPr>
          <a:lstStyle/>
          <a:p>
            <a:r>
              <a:rPr lang="en-CA" sz="2400" b="1" dirty="0"/>
              <a:t>Three types of appointees – 		          </a:t>
            </a:r>
            <a:r>
              <a:rPr lang="fr-FR" sz="2400" b="1" dirty="0"/>
              <a:t>Trois types de personnes nommées </a:t>
            </a:r>
            <a:r>
              <a:rPr lang="en-CA" sz="2400" b="1" dirty="0"/>
              <a:t>– </a:t>
            </a:r>
            <a:br>
              <a:rPr lang="en-CA" sz="2400" b="1" dirty="0"/>
            </a:br>
            <a:r>
              <a:rPr lang="en-CA" sz="2400" b="1" dirty="0"/>
              <a:t>Representative (2/2) 			          </a:t>
            </a:r>
            <a:r>
              <a:rPr lang="fr-CA" sz="2400" b="1" dirty="0"/>
              <a:t>Représentant (2/2)</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88019"/>
            <a:ext cx="5181600" cy="5088944"/>
          </a:xfrm>
        </p:spPr>
        <p:txBody>
          <a:bodyPr>
            <a:normAutofit lnSpcReduction="10000"/>
          </a:bodyPr>
          <a:lstStyle/>
          <a:p>
            <a:r>
              <a:rPr lang="en-US" sz="1600" dirty="0"/>
              <a:t>In determining whether a proposed representative is suitable, the court considers:</a:t>
            </a:r>
          </a:p>
          <a:p>
            <a:pPr lvl="1">
              <a:spcBef>
                <a:spcPts val="1000"/>
              </a:spcBef>
            </a:pPr>
            <a:r>
              <a:rPr lang="en-US" sz="1600" dirty="0"/>
              <a:t>The nature of the relationship between the represented person and the proposed representative, including whether the relationship is one characterized by trust</a:t>
            </a:r>
          </a:p>
          <a:p>
            <a:pPr lvl="1">
              <a:spcBef>
                <a:spcPts val="1000"/>
              </a:spcBef>
            </a:pPr>
            <a:r>
              <a:rPr lang="en-US" sz="1600" dirty="0"/>
              <a:t>The views of the represented person</a:t>
            </a:r>
          </a:p>
          <a:p>
            <a:pPr lvl="1">
              <a:spcBef>
                <a:spcPts val="1000"/>
              </a:spcBef>
            </a:pPr>
            <a:r>
              <a:rPr lang="en-US" sz="1600" dirty="0"/>
              <a:t>The ability and availability of the proposed representative</a:t>
            </a:r>
          </a:p>
          <a:p>
            <a:r>
              <a:rPr lang="en-US" sz="1600" dirty="0"/>
              <a:t>A representative makes decisions on behalf of the represented person, but makes these decisions on the basis of the represented person’s wishes and preferences.</a:t>
            </a:r>
            <a:endParaRPr lang="en-US" sz="1200" dirty="0"/>
          </a:p>
          <a:p>
            <a:r>
              <a:rPr lang="en-US" sz="1600" dirty="0"/>
              <a:t>If the represented person’s wishes and preferences are not known or a decision guided by them would result in serious harm, the representative makes the decision that best promotes the person’s well-being</a:t>
            </a:r>
          </a:p>
          <a:p>
            <a:r>
              <a:rPr lang="en-US" sz="1600" dirty="0"/>
              <a:t>A representative has a general power to act on behalf of the represented person</a:t>
            </a:r>
          </a:p>
          <a:p>
            <a:r>
              <a:rPr lang="en-US" sz="1600" dirty="0"/>
              <a:t>A representative can override a decision if it would cause serious harm to the represented person</a:t>
            </a:r>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88019"/>
            <a:ext cx="5181600" cy="5088943"/>
          </a:xfrm>
        </p:spPr>
        <p:txBody>
          <a:bodyPr>
            <a:normAutofit lnSpcReduction="10000"/>
          </a:bodyPr>
          <a:lstStyle/>
          <a:p>
            <a:pPr marL="231775" lvl="2" indent="-231775">
              <a:spcBef>
                <a:spcPts val="1000"/>
              </a:spcBef>
            </a:pPr>
            <a:r>
              <a:rPr lang="fr-FR" sz="1600" dirty="0"/>
              <a:t>Lorsqu’il s’agit de déterminer si une personne convient ou non comme représentant, la cour prend ce qui suit en considération :</a:t>
            </a:r>
          </a:p>
          <a:p>
            <a:pPr marL="685800" lvl="2" indent="-231775">
              <a:spcBef>
                <a:spcPts val="1000"/>
              </a:spcBef>
            </a:pPr>
            <a:r>
              <a:rPr lang="fr-FR" sz="1600" dirty="0"/>
              <a:t>La nature de la relation entre la personne représentée et le représentant proposé, notamment le lien de confiance entre eux;</a:t>
            </a:r>
          </a:p>
          <a:p>
            <a:pPr marL="685800" lvl="2" indent="-231775">
              <a:spcBef>
                <a:spcPts val="1000"/>
              </a:spcBef>
            </a:pPr>
            <a:r>
              <a:rPr lang="fr-FR" sz="1600" dirty="0"/>
              <a:t>Le point de vue de la personne représentée</a:t>
            </a:r>
          </a:p>
          <a:p>
            <a:pPr marL="685800" lvl="2" indent="-231775">
              <a:spcBef>
                <a:spcPts val="1000"/>
              </a:spcBef>
            </a:pPr>
            <a:r>
              <a:rPr lang="fr-FR" sz="1600" dirty="0"/>
              <a:t>Les habiletés et la disponibilité du représentant proposé</a:t>
            </a:r>
            <a:endParaRPr lang="en-CA" sz="1600" dirty="0"/>
          </a:p>
          <a:p>
            <a:pPr marL="228600" lvl="1"/>
            <a:r>
              <a:rPr lang="fr-FR" sz="1600" dirty="0"/>
              <a:t>Le représentant prend des décisions au nom de la personne représentée, mais prend ces décisions sur la base des désirs et des préférences de la personne représentée</a:t>
            </a:r>
          </a:p>
          <a:p>
            <a:pPr marL="228600" lvl="1">
              <a:spcBef>
                <a:spcPts val="1000"/>
              </a:spcBef>
            </a:pPr>
            <a:r>
              <a:rPr lang="fr-FR" sz="1600" dirty="0"/>
              <a:t>Si les désirs et préférences de la personne représentée ne sont pas connus ou si une décision guidée par ceux-ci causerait un grave préjudice, le représentant prend la décision qui favorise le plus le bien-être de la personne</a:t>
            </a:r>
          </a:p>
          <a:p>
            <a:pPr marL="228600" lvl="1">
              <a:spcBef>
                <a:spcPts val="1000"/>
              </a:spcBef>
            </a:pPr>
            <a:r>
              <a:rPr lang="fr-FR" sz="1600" dirty="0"/>
              <a:t>Le représentant a un pouvoir général pour agir au nom de la personne représentée</a:t>
            </a:r>
          </a:p>
          <a:p>
            <a:pPr marL="228600" lvl="1">
              <a:spcBef>
                <a:spcPts val="1000"/>
              </a:spcBef>
            </a:pPr>
            <a:r>
              <a:rPr lang="fr-FR" sz="1600" dirty="0"/>
              <a:t>Un représentant peut annuler une décision si elle causerait un grave préjudice à la personne représentée</a:t>
            </a:r>
          </a:p>
          <a:p>
            <a:pPr marL="228600" lvl="1"/>
            <a:endParaRPr lang="en-CA" sz="1600" dirty="0"/>
          </a:p>
        </p:txBody>
      </p:sp>
    </p:spTree>
    <p:extLst>
      <p:ext uri="{BB962C8B-B14F-4D97-AF65-F5344CB8AC3E}">
        <p14:creationId xmlns:p14="http://schemas.microsoft.com/office/powerpoint/2010/main" val="283844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5"/>
            <a:ext cx="10515600" cy="722895"/>
          </a:xfrm>
        </p:spPr>
        <p:txBody>
          <a:bodyPr>
            <a:noAutofit/>
          </a:bodyPr>
          <a:lstStyle/>
          <a:p>
            <a:r>
              <a:rPr lang="en-CA" sz="2400" b="1" dirty="0"/>
              <a:t>Effect of decisions			          </a:t>
            </a:r>
            <a:r>
              <a:rPr lang="fr-CA" sz="2400" b="1" dirty="0"/>
              <a:t>Effet des décisions</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88019"/>
            <a:ext cx="5181600" cy="5088944"/>
          </a:xfrm>
        </p:spPr>
        <p:txBody>
          <a:bodyPr>
            <a:normAutofit/>
          </a:bodyPr>
          <a:lstStyle/>
          <a:p>
            <a:r>
              <a:rPr lang="en-US" sz="1600" dirty="0"/>
              <a:t>A decision made </a:t>
            </a:r>
          </a:p>
          <a:p>
            <a:pPr marL="463550" indent="0">
              <a:buNone/>
            </a:pPr>
            <a:r>
              <a:rPr lang="en-US" sz="1600" dirty="0"/>
              <a:t>(a) by a person with assistance from a decision-making assistant, </a:t>
            </a:r>
          </a:p>
          <a:p>
            <a:pPr marL="463550" indent="0">
              <a:buNone/>
            </a:pPr>
            <a:r>
              <a:rPr lang="en-US" sz="1600" dirty="0"/>
              <a:t>(b) by a person and a decision-making supporter through a supported decision-making process or </a:t>
            </a:r>
          </a:p>
          <a:p>
            <a:pPr marL="463550" indent="0">
              <a:buNone/>
            </a:pPr>
            <a:r>
              <a:rPr lang="en-US" sz="1600" dirty="0"/>
              <a:t>(c) by a representative on behalf of a person </a:t>
            </a:r>
          </a:p>
          <a:p>
            <a:pPr marL="231775" indent="0">
              <a:buNone/>
            </a:pPr>
            <a:r>
              <a:rPr lang="en-US" sz="1600" dirty="0"/>
              <a:t>is the decision of the person for all purposes, so long as the assistant/supporter/representative acted in accordance with their powers and duties</a:t>
            </a:r>
          </a:p>
          <a:p>
            <a:r>
              <a:rPr lang="en-US" sz="1600" dirty="0"/>
              <a:t>This means that third parties (including physicians) can rely on these decisions as valid</a:t>
            </a:r>
          </a:p>
          <a:p>
            <a:r>
              <a:rPr lang="en-US" sz="1600" dirty="0"/>
              <a:t>If a third party has reasonable grounds to believe that the assistant/supporter/representative did not act in accordance with their powers and duties, the third party can refuse to recognize the decision</a:t>
            </a:r>
          </a:p>
          <a:p>
            <a:endParaRPr lang="en-CA" sz="16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88019"/>
            <a:ext cx="5181600" cy="5088943"/>
          </a:xfrm>
        </p:spPr>
        <p:txBody>
          <a:bodyPr>
            <a:normAutofit/>
          </a:bodyPr>
          <a:lstStyle/>
          <a:p>
            <a:pPr marL="228600" lvl="1"/>
            <a:r>
              <a:rPr lang="fr-CA" sz="1600" dirty="0"/>
              <a:t>Toute</a:t>
            </a:r>
            <a:r>
              <a:rPr lang="en-CA" sz="1600" dirty="0"/>
              <a:t> decision prise</a:t>
            </a:r>
          </a:p>
          <a:p>
            <a:pPr marL="457200" lvl="2" indent="0">
              <a:spcBef>
                <a:spcPts val="1000"/>
              </a:spcBef>
              <a:buNone/>
            </a:pPr>
            <a:r>
              <a:rPr lang="en-CA" sz="1600" dirty="0"/>
              <a:t>(a) par </a:t>
            </a:r>
            <a:r>
              <a:rPr lang="fr-CA" sz="1600" dirty="0"/>
              <a:t>une</a:t>
            </a:r>
            <a:r>
              <a:rPr lang="en-CA" sz="1600" dirty="0"/>
              <a:t> </a:t>
            </a:r>
            <a:r>
              <a:rPr lang="fr-CA" sz="1600" dirty="0"/>
              <a:t>personne</a:t>
            </a:r>
            <a:r>
              <a:rPr lang="en-CA" sz="1600" dirty="0"/>
              <a:t> avec assistance d’un assistant,</a:t>
            </a:r>
          </a:p>
          <a:p>
            <a:pPr marL="457200" lvl="2" indent="0">
              <a:spcBef>
                <a:spcPts val="1000"/>
              </a:spcBef>
              <a:buNone/>
            </a:pPr>
            <a:r>
              <a:rPr lang="en-CA" sz="1600" dirty="0"/>
              <a:t>(b) par </a:t>
            </a:r>
            <a:r>
              <a:rPr lang="fr-CA" sz="1600" dirty="0"/>
              <a:t>une</a:t>
            </a:r>
            <a:r>
              <a:rPr lang="en-CA" sz="1600" dirty="0"/>
              <a:t> </a:t>
            </a:r>
            <a:r>
              <a:rPr lang="fr-CA" sz="1600" dirty="0"/>
              <a:t>personne</a:t>
            </a:r>
            <a:r>
              <a:rPr lang="en-CA" sz="1600" dirty="0"/>
              <a:t> et un </a:t>
            </a:r>
            <a:r>
              <a:rPr lang="fr-CA" sz="1600" dirty="0"/>
              <a:t>accompagnateur</a:t>
            </a:r>
            <a:r>
              <a:rPr lang="en-CA" sz="1600" dirty="0"/>
              <a:t> </a:t>
            </a:r>
            <a:r>
              <a:rPr lang="fr-FR" sz="1600" dirty="0"/>
              <a:t>par le truchement d’un processus de prise de décision accompagnée,</a:t>
            </a:r>
          </a:p>
          <a:p>
            <a:pPr marL="457200" lvl="2" indent="0">
              <a:spcBef>
                <a:spcPts val="1000"/>
              </a:spcBef>
              <a:buNone/>
            </a:pPr>
            <a:r>
              <a:rPr lang="fr-FR" sz="1600" dirty="0"/>
              <a:t>(c) par un représentant au nom d'une personne</a:t>
            </a:r>
          </a:p>
          <a:p>
            <a:pPr marL="228600" lvl="2" indent="0">
              <a:spcBef>
                <a:spcPts val="1000"/>
              </a:spcBef>
              <a:buNone/>
            </a:pPr>
            <a:r>
              <a:rPr lang="fr-FR" sz="1600" dirty="0"/>
              <a:t>est, à toutes fins, la décision de la personne, pourvu que l’assistant/accompagnateur/représentant ait agi conformément à ses attributions</a:t>
            </a:r>
          </a:p>
          <a:p>
            <a:pPr marL="228600" lvl="2">
              <a:spcBef>
                <a:spcPts val="1000"/>
              </a:spcBef>
            </a:pPr>
            <a:r>
              <a:rPr lang="fr-FR" sz="1600" dirty="0"/>
              <a:t>Les tiers (y compris les médecins) peuvent se prévaloir de ces décisions comme étant valides</a:t>
            </a:r>
          </a:p>
          <a:p>
            <a:pPr marL="228600" lvl="2">
              <a:spcBef>
                <a:spcPts val="1000"/>
              </a:spcBef>
            </a:pPr>
            <a:r>
              <a:rPr lang="fr-FR" sz="1600" dirty="0"/>
              <a:t>Si un tiers a des motifs raisonnables de croire que l'assistant/accompagnateur/représentant n'a pas agi conformément à ses attributions, le tiers peut refuser de reconnaître la décision</a:t>
            </a:r>
          </a:p>
        </p:txBody>
      </p:sp>
    </p:spTree>
    <p:extLst>
      <p:ext uri="{BB962C8B-B14F-4D97-AF65-F5344CB8AC3E}">
        <p14:creationId xmlns:p14="http://schemas.microsoft.com/office/powerpoint/2010/main" val="1820475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a:bodyPr>
          <a:lstStyle/>
          <a:p>
            <a:r>
              <a:rPr lang="en-CA" sz="2400" b="1" dirty="0"/>
              <a:t>Capacity assessment			          </a:t>
            </a:r>
            <a:r>
              <a:rPr lang="fr-CA" sz="2400" b="1" dirty="0"/>
              <a:t>Évaluation de l’aptitude</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a:bodyPr>
          <a:lstStyle/>
          <a:p>
            <a:pPr marL="231775" lvl="1"/>
            <a:r>
              <a:rPr lang="en-CA" sz="1600" dirty="0"/>
              <a:t>Introduction</a:t>
            </a:r>
          </a:p>
          <a:p>
            <a:pPr marL="231775" lvl="1">
              <a:spcBef>
                <a:spcPts val="1000"/>
              </a:spcBef>
            </a:pPr>
            <a:r>
              <a:rPr lang="en-CA" sz="1600" dirty="0"/>
              <a:t>Circumstances of assessment</a:t>
            </a:r>
          </a:p>
          <a:p>
            <a:pPr marL="231775" lvl="1">
              <a:spcBef>
                <a:spcPts val="1000"/>
              </a:spcBef>
            </a:pPr>
            <a:r>
              <a:rPr lang="en-CA" sz="1600" dirty="0"/>
              <a:t>Conduct of assessment</a:t>
            </a:r>
          </a:p>
          <a:p>
            <a:pPr marL="231775" lvl="1">
              <a:spcBef>
                <a:spcPts val="1000"/>
              </a:spcBef>
            </a:pPr>
            <a:r>
              <a:rPr lang="en-CA" sz="1600" dirty="0"/>
              <a:t>Temporary conditions</a:t>
            </a:r>
          </a:p>
          <a:p>
            <a:pPr marL="231775" lvl="1">
              <a:spcBef>
                <a:spcPts val="1000"/>
              </a:spcBef>
            </a:pPr>
            <a:r>
              <a:rPr lang="en-CA" sz="1600" dirty="0"/>
              <a:t>Rights of person being assessed</a:t>
            </a:r>
          </a:p>
          <a:p>
            <a:pPr marL="231775" lvl="1">
              <a:spcBef>
                <a:spcPts val="1000"/>
              </a:spcBef>
            </a:pPr>
            <a:r>
              <a:rPr lang="en-CA" sz="1600" dirty="0"/>
              <a:t>Assessment without person</a:t>
            </a:r>
          </a:p>
          <a:p>
            <a:pPr marL="231775" lvl="1">
              <a:spcBef>
                <a:spcPts val="1000"/>
              </a:spcBef>
            </a:pPr>
            <a:r>
              <a:rPr lang="en-CA" sz="1600" dirty="0"/>
              <a:t>Information</a:t>
            </a:r>
          </a:p>
          <a:p>
            <a:endParaRPr lang="en-US" sz="2000" dirty="0"/>
          </a:p>
          <a:p>
            <a:pPr marL="0" indent="0">
              <a:buNone/>
            </a:pPr>
            <a:r>
              <a:rPr lang="en-US" sz="1200" dirty="0"/>
              <a:t> </a:t>
            </a:r>
          </a:p>
          <a:p>
            <a:pPr marL="0" indent="0">
              <a:buNone/>
            </a:pPr>
            <a:endParaRPr lang="en-US" sz="20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pPr marL="228600" lvl="1"/>
            <a:r>
              <a:rPr lang="fr-CA" sz="1600" dirty="0"/>
              <a:t>Introduction</a:t>
            </a:r>
          </a:p>
          <a:p>
            <a:pPr marL="228600" lvl="1">
              <a:spcBef>
                <a:spcPts val="1000"/>
              </a:spcBef>
            </a:pPr>
            <a:r>
              <a:rPr lang="fr-CA" sz="1600" dirty="0"/>
              <a:t>Circonstances de l’évaluation</a:t>
            </a:r>
          </a:p>
          <a:p>
            <a:pPr marL="228600" lvl="1">
              <a:spcBef>
                <a:spcPts val="1000"/>
              </a:spcBef>
            </a:pPr>
            <a:r>
              <a:rPr lang="fr-CA" sz="1600" dirty="0"/>
              <a:t>Réalisation de l’évaluation </a:t>
            </a:r>
          </a:p>
          <a:p>
            <a:pPr marL="228600" lvl="1">
              <a:spcBef>
                <a:spcPts val="1000"/>
              </a:spcBef>
            </a:pPr>
            <a:r>
              <a:rPr lang="fr-CA" sz="1600" dirty="0"/>
              <a:t>Problèmes temporaires</a:t>
            </a:r>
          </a:p>
          <a:p>
            <a:pPr marL="228600" lvl="1">
              <a:spcBef>
                <a:spcPts val="1000"/>
              </a:spcBef>
            </a:pPr>
            <a:r>
              <a:rPr lang="fr-CA" sz="1600" dirty="0"/>
              <a:t>Droits de la personne évaluée</a:t>
            </a:r>
          </a:p>
          <a:p>
            <a:pPr marL="228600" lvl="1">
              <a:spcBef>
                <a:spcPts val="1000"/>
              </a:spcBef>
            </a:pPr>
            <a:r>
              <a:rPr lang="fr-CA" sz="1600" dirty="0"/>
              <a:t>Évaluation en l’absence de la personne</a:t>
            </a:r>
          </a:p>
          <a:p>
            <a:pPr marL="228600" lvl="1">
              <a:spcBef>
                <a:spcPts val="1000"/>
              </a:spcBef>
            </a:pPr>
            <a:r>
              <a:rPr lang="fr-CA" sz="1600" dirty="0"/>
              <a:t>Renseignements</a:t>
            </a:r>
          </a:p>
          <a:p>
            <a:pPr marL="457200" lvl="1" indent="0">
              <a:buNone/>
            </a:pPr>
            <a:endParaRPr lang="en-CA" sz="1600" dirty="0"/>
          </a:p>
        </p:txBody>
      </p:sp>
    </p:spTree>
    <p:extLst>
      <p:ext uri="{BB962C8B-B14F-4D97-AF65-F5344CB8AC3E}">
        <p14:creationId xmlns:p14="http://schemas.microsoft.com/office/powerpoint/2010/main" val="1293424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a:bodyPr>
          <a:lstStyle/>
          <a:p>
            <a:r>
              <a:rPr lang="en-CA" sz="2400" b="1" dirty="0"/>
              <a:t>Capacity assessment – Introduction	          </a:t>
            </a:r>
            <a:r>
              <a:rPr lang="fr-CA" sz="2400" b="1" dirty="0"/>
              <a:t>Évaluation de l’aptitude – Introduction</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fontScale="92500" lnSpcReduction="10000"/>
          </a:bodyPr>
          <a:lstStyle/>
          <a:p>
            <a:r>
              <a:rPr lang="en-US" sz="1600" dirty="0"/>
              <a:t>A person who wants to be appointed as a decision-making supporter or representative must provide the court with a capacity assessment report (Form 3 in General Regulation)</a:t>
            </a:r>
          </a:p>
          <a:p>
            <a:r>
              <a:rPr lang="en-US" sz="1600" dirty="0"/>
              <a:t>A capacity assessment is conducted by an “assessor”:</a:t>
            </a:r>
          </a:p>
          <a:p>
            <a:pPr lvl="1">
              <a:spcBef>
                <a:spcPts val="1000"/>
              </a:spcBef>
            </a:pPr>
            <a:r>
              <a:rPr lang="en-US" sz="1600" dirty="0"/>
              <a:t>Medical practitioner</a:t>
            </a:r>
          </a:p>
          <a:p>
            <a:pPr lvl="1">
              <a:spcBef>
                <a:spcPts val="1000"/>
              </a:spcBef>
            </a:pPr>
            <a:r>
              <a:rPr lang="en-US" sz="1600" dirty="0"/>
              <a:t>Nurse practitioner</a:t>
            </a:r>
          </a:p>
          <a:p>
            <a:pPr lvl="1">
              <a:spcBef>
                <a:spcPts val="1000"/>
              </a:spcBef>
            </a:pPr>
            <a:r>
              <a:rPr lang="en-US" sz="1600" dirty="0"/>
              <a:t>Psychologist</a:t>
            </a:r>
          </a:p>
          <a:p>
            <a:pPr lvl="1">
              <a:spcBef>
                <a:spcPts val="1000"/>
              </a:spcBef>
            </a:pPr>
            <a:r>
              <a:rPr lang="en-US" sz="1600" dirty="0"/>
              <a:t>Member of class of persons prescribed by regulation (none at present)</a:t>
            </a:r>
          </a:p>
          <a:p>
            <a:r>
              <a:rPr lang="en-CA" sz="1600" dirty="0"/>
              <a:t>Differences from previous process (under </a:t>
            </a:r>
            <a:r>
              <a:rPr lang="en-CA" sz="1600" i="1" dirty="0"/>
              <a:t>Infirm Persons Act</a:t>
            </a:r>
            <a:r>
              <a:rPr lang="en-CA" sz="1600" dirty="0"/>
              <a:t>):</a:t>
            </a:r>
          </a:p>
          <a:p>
            <a:pPr lvl="1">
              <a:spcBef>
                <a:spcPts val="1000"/>
              </a:spcBef>
            </a:pPr>
            <a:r>
              <a:rPr lang="en-CA" sz="1600" dirty="0"/>
              <a:t>Capacity assessment is more complex</a:t>
            </a:r>
          </a:p>
          <a:p>
            <a:pPr lvl="1">
              <a:spcBef>
                <a:spcPts val="1000"/>
              </a:spcBef>
            </a:pPr>
            <a:r>
              <a:rPr lang="en-CA" sz="1600" dirty="0"/>
              <a:t>One assessment rather than two</a:t>
            </a:r>
          </a:p>
          <a:p>
            <a:pPr lvl="1">
              <a:spcBef>
                <a:spcPts val="1000"/>
              </a:spcBef>
            </a:pPr>
            <a:r>
              <a:rPr lang="en-CA" sz="1600" dirty="0"/>
              <a:t>Nurse practitioners and psychologists may do assessment</a:t>
            </a:r>
          </a:p>
          <a:p>
            <a:pPr lvl="1">
              <a:spcBef>
                <a:spcPts val="1000"/>
              </a:spcBef>
            </a:pPr>
            <a:r>
              <a:rPr lang="en-CA" sz="1600" dirty="0"/>
              <a:t>Standard form rather than form provided by lawyer or Public Trustee</a:t>
            </a:r>
            <a:endParaRPr lang="en-US" sz="20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fontScale="92500" lnSpcReduction="10000"/>
          </a:bodyPr>
          <a:lstStyle/>
          <a:p>
            <a:pPr marL="228600" lvl="1"/>
            <a:r>
              <a:rPr lang="fr-FR" sz="1600" dirty="0"/>
              <a:t>Une personne qui souhaite être nommée comme accompagnateur ou représentant doit fournir à la cour un rapport d'évaluation de l’aptitude (Formule 3 du Règlement général)</a:t>
            </a:r>
          </a:p>
          <a:p>
            <a:pPr marL="228600" lvl="1">
              <a:spcBef>
                <a:spcPts val="1000"/>
              </a:spcBef>
            </a:pPr>
            <a:r>
              <a:rPr lang="fr-FR" sz="1600" dirty="0"/>
              <a:t>Une évaluation de l’aptitude est menée par un </a:t>
            </a:r>
            <a:br>
              <a:rPr lang="fr-FR" sz="1600" dirty="0"/>
            </a:br>
            <a:r>
              <a:rPr lang="fr-FR" sz="1600" dirty="0"/>
              <a:t>« examinateur » :</a:t>
            </a:r>
          </a:p>
          <a:p>
            <a:pPr marL="688975" lvl="1">
              <a:spcBef>
                <a:spcPts val="1000"/>
              </a:spcBef>
            </a:pPr>
            <a:r>
              <a:rPr lang="fr-CA" sz="1600" dirty="0"/>
              <a:t>Médecin</a:t>
            </a:r>
          </a:p>
          <a:p>
            <a:pPr marL="688975" lvl="1">
              <a:spcBef>
                <a:spcPts val="1000"/>
              </a:spcBef>
            </a:pPr>
            <a:r>
              <a:rPr lang="fr-CA" sz="1600" dirty="0"/>
              <a:t>Infirmière</a:t>
            </a:r>
            <a:r>
              <a:rPr lang="en-CA" sz="1600" dirty="0"/>
              <a:t> </a:t>
            </a:r>
            <a:r>
              <a:rPr lang="fr-CA" sz="1600" dirty="0"/>
              <a:t>praticienne</a:t>
            </a:r>
          </a:p>
          <a:p>
            <a:pPr marL="688975" lvl="1">
              <a:spcBef>
                <a:spcPts val="1000"/>
              </a:spcBef>
            </a:pPr>
            <a:r>
              <a:rPr lang="fr-CA" sz="1600" dirty="0"/>
              <a:t>Psychologue</a:t>
            </a:r>
          </a:p>
          <a:p>
            <a:pPr marL="688975" lvl="1">
              <a:spcBef>
                <a:spcPts val="1000"/>
              </a:spcBef>
            </a:pPr>
            <a:r>
              <a:rPr lang="fr-FR" sz="1600" dirty="0"/>
              <a:t>Personne qui appartient à une catégorie de personnes désignée par règlement (aucun à l'heure actuelle)</a:t>
            </a:r>
          </a:p>
          <a:p>
            <a:r>
              <a:rPr lang="fr-FR" sz="1600" dirty="0"/>
              <a:t>Différences par rapport au processus précédent (en vertu de la </a:t>
            </a:r>
            <a:r>
              <a:rPr lang="fr-FR" sz="1600" i="1" dirty="0"/>
              <a:t>Loi sur les personnes déficientes</a:t>
            </a:r>
            <a:r>
              <a:rPr lang="fr-FR" sz="1600" dirty="0"/>
              <a:t>) :</a:t>
            </a:r>
          </a:p>
          <a:p>
            <a:pPr lvl="1">
              <a:spcBef>
                <a:spcPts val="1000"/>
              </a:spcBef>
            </a:pPr>
            <a:r>
              <a:rPr lang="fr-FR" sz="1600" dirty="0"/>
              <a:t>L'évaluation de l’aptitude est plus complexe</a:t>
            </a:r>
          </a:p>
          <a:p>
            <a:pPr lvl="1">
              <a:spcBef>
                <a:spcPts val="1000"/>
              </a:spcBef>
            </a:pPr>
            <a:r>
              <a:rPr lang="fr-FR" sz="1600" dirty="0"/>
              <a:t>Une évaluation plutôt que deux</a:t>
            </a:r>
          </a:p>
          <a:p>
            <a:pPr lvl="1">
              <a:spcBef>
                <a:spcPts val="1000"/>
              </a:spcBef>
            </a:pPr>
            <a:r>
              <a:rPr lang="fr-FR" sz="1600" dirty="0"/>
              <a:t>Les infirmières praticiennes et les psychologues peuvent mener des évaluations</a:t>
            </a:r>
          </a:p>
          <a:p>
            <a:pPr lvl="1">
              <a:spcBef>
                <a:spcPts val="1000"/>
              </a:spcBef>
            </a:pPr>
            <a:r>
              <a:rPr lang="fr-FR" sz="1600" dirty="0"/>
              <a:t>Formule standard plutôt que la formule fournie par un avocat ou le curateur public</a:t>
            </a:r>
          </a:p>
          <a:p>
            <a:pPr marL="688975" lvl="1">
              <a:spcBef>
                <a:spcPts val="1000"/>
              </a:spcBef>
            </a:pPr>
            <a:endParaRPr lang="en-CA" sz="1600" dirty="0"/>
          </a:p>
        </p:txBody>
      </p:sp>
    </p:spTree>
    <p:extLst>
      <p:ext uri="{BB962C8B-B14F-4D97-AF65-F5344CB8AC3E}">
        <p14:creationId xmlns:p14="http://schemas.microsoft.com/office/powerpoint/2010/main" val="2980598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Capacity assessment – 		          </a:t>
            </a:r>
            <a:r>
              <a:rPr lang="fr-CA" sz="2400" b="1" dirty="0"/>
              <a:t>Évaluation de l’aptitude –</a:t>
            </a:r>
            <a:r>
              <a:rPr lang="en-CA" sz="2400" b="1" dirty="0"/>
              <a:t> </a:t>
            </a:r>
            <a:br>
              <a:rPr lang="en-CA" sz="2400" b="1" dirty="0"/>
            </a:br>
            <a:r>
              <a:rPr lang="en-CA" sz="2400" b="1" dirty="0"/>
              <a:t>Circumstances of assessment		          </a:t>
            </a:r>
            <a:r>
              <a:rPr lang="fr-CA" sz="2400" b="1" dirty="0"/>
              <a:t>Circonstances de l'évaluation</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a:bodyPr>
          <a:lstStyle/>
          <a:p>
            <a:r>
              <a:rPr lang="en-US" sz="1600" dirty="0"/>
              <a:t>Circumstances of assessment:</a:t>
            </a:r>
          </a:p>
          <a:p>
            <a:pPr marL="463550" indent="0">
              <a:buNone/>
            </a:pPr>
            <a:r>
              <a:rPr lang="en-US" sz="1600" dirty="0"/>
              <a:t>11(3) An assessor shall take reasonable steps to ensure that a capacity assessment is conducted at a time and in the circumstances in which the person who is to undergo the assessment is likely to be able to demonstrate the person’s capacity. (General Regulation) </a:t>
            </a:r>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pPr marL="228600" lvl="1"/>
            <a:r>
              <a:rPr lang="fr-CA" sz="1600" dirty="0"/>
              <a:t>Circonstances de l’évaluation :</a:t>
            </a:r>
          </a:p>
          <a:p>
            <a:pPr marL="457200" lvl="1" indent="0">
              <a:spcBef>
                <a:spcPts val="1000"/>
              </a:spcBef>
              <a:buNone/>
            </a:pPr>
            <a:r>
              <a:rPr lang="fr-FR" sz="1600" dirty="0"/>
              <a:t>11(3) L’examinateur est tenu de prendre des mesures raisonnables afin que l’évaluation de l’aptitude soit menée à un moment et dans des circonstances propices à démontrer l’aptitude de la personne qui s’y soumet. (Règlement général)</a:t>
            </a:r>
          </a:p>
        </p:txBody>
      </p:sp>
    </p:spTree>
    <p:extLst>
      <p:ext uri="{BB962C8B-B14F-4D97-AF65-F5344CB8AC3E}">
        <p14:creationId xmlns:p14="http://schemas.microsoft.com/office/powerpoint/2010/main" val="379879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fontScale="90000"/>
          </a:bodyPr>
          <a:lstStyle/>
          <a:p>
            <a:r>
              <a:rPr lang="en-CA" sz="2700" b="1" dirty="0"/>
              <a:t>Overview</a:t>
            </a:r>
            <a:r>
              <a:rPr lang="en-CA" dirty="0"/>
              <a:t>			       	      </a:t>
            </a:r>
            <a:r>
              <a:rPr lang="en-CA" sz="2700" b="1" dirty="0"/>
              <a:t>Aperçu</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fontScale="85000" lnSpcReduction="20000"/>
          </a:bodyPr>
          <a:lstStyle/>
          <a:p>
            <a:pPr>
              <a:spcBef>
                <a:spcPts val="500"/>
              </a:spcBef>
            </a:pPr>
            <a:r>
              <a:rPr lang="en-CA" sz="1800" dirty="0"/>
              <a:t>Introduction to SDMRA</a:t>
            </a:r>
          </a:p>
          <a:p>
            <a:pPr>
              <a:spcBef>
                <a:spcPts val="500"/>
              </a:spcBef>
            </a:pPr>
            <a:r>
              <a:rPr lang="en-CA" sz="1800" dirty="0"/>
              <a:t>Purpose and principles</a:t>
            </a:r>
          </a:p>
          <a:p>
            <a:pPr>
              <a:spcBef>
                <a:spcPts val="500"/>
              </a:spcBef>
            </a:pPr>
            <a:r>
              <a:rPr lang="en-CA" sz="1800" dirty="0"/>
              <a:t>Key concepts</a:t>
            </a:r>
          </a:p>
          <a:p>
            <a:pPr lvl="1"/>
            <a:r>
              <a:rPr lang="en-CA" sz="1800" dirty="0"/>
              <a:t>Capacity</a:t>
            </a:r>
          </a:p>
          <a:p>
            <a:pPr lvl="1"/>
            <a:r>
              <a:rPr lang="en-CA" sz="1800" dirty="0"/>
              <a:t>Assistance</a:t>
            </a:r>
          </a:p>
          <a:p>
            <a:pPr lvl="1"/>
            <a:r>
              <a:rPr lang="en-CA" sz="1800" dirty="0"/>
              <a:t>Supported decision-making process</a:t>
            </a:r>
          </a:p>
          <a:p>
            <a:pPr>
              <a:spcBef>
                <a:spcPts val="500"/>
              </a:spcBef>
            </a:pPr>
            <a:r>
              <a:rPr lang="en-CA" sz="1800" dirty="0"/>
              <a:t>Three types of appointees</a:t>
            </a:r>
          </a:p>
          <a:p>
            <a:pPr lvl="1"/>
            <a:r>
              <a:rPr lang="en-CA" sz="1800" dirty="0"/>
              <a:t>Decision-making assistant</a:t>
            </a:r>
          </a:p>
          <a:p>
            <a:pPr lvl="1"/>
            <a:r>
              <a:rPr lang="en-CA" sz="1800" dirty="0"/>
              <a:t>Decision-making supporter</a:t>
            </a:r>
          </a:p>
          <a:p>
            <a:pPr lvl="1"/>
            <a:r>
              <a:rPr lang="en-CA" sz="1800" dirty="0"/>
              <a:t>Representative</a:t>
            </a:r>
          </a:p>
          <a:p>
            <a:pPr>
              <a:spcBef>
                <a:spcPts val="500"/>
              </a:spcBef>
            </a:pPr>
            <a:r>
              <a:rPr lang="en-CA" sz="1800" dirty="0"/>
              <a:t>Effect of decisions</a:t>
            </a:r>
          </a:p>
          <a:p>
            <a:pPr>
              <a:spcBef>
                <a:spcPts val="500"/>
              </a:spcBef>
            </a:pPr>
            <a:r>
              <a:rPr lang="en-CA" sz="1800" dirty="0"/>
              <a:t>Capacity assessment</a:t>
            </a:r>
          </a:p>
          <a:p>
            <a:pPr lvl="1"/>
            <a:r>
              <a:rPr lang="en-CA" sz="1800" dirty="0"/>
              <a:t>Introduction</a:t>
            </a:r>
          </a:p>
          <a:p>
            <a:pPr lvl="1"/>
            <a:r>
              <a:rPr lang="en-CA" sz="1800" dirty="0"/>
              <a:t>Circumstances of assessment</a:t>
            </a:r>
          </a:p>
          <a:p>
            <a:pPr lvl="1"/>
            <a:r>
              <a:rPr lang="en-CA" sz="1800" dirty="0"/>
              <a:t>Conduct of assessment</a:t>
            </a:r>
          </a:p>
          <a:p>
            <a:pPr lvl="1"/>
            <a:r>
              <a:rPr lang="en-CA" sz="1800" dirty="0"/>
              <a:t>Temporary conditions</a:t>
            </a:r>
          </a:p>
          <a:p>
            <a:pPr lvl="1"/>
            <a:r>
              <a:rPr lang="en-CA" sz="1800" dirty="0"/>
              <a:t>Rights of person being assessed</a:t>
            </a:r>
          </a:p>
          <a:p>
            <a:pPr lvl="1"/>
            <a:r>
              <a:rPr lang="en-CA" sz="1800" dirty="0"/>
              <a:t>Assessment without person</a:t>
            </a:r>
          </a:p>
          <a:p>
            <a:pPr lvl="1"/>
            <a:r>
              <a:rPr lang="en-CA" sz="1800" dirty="0"/>
              <a:t>Information</a:t>
            </a:r>
          </a:p>
          <a:p>
            <a:pPr>
              <a:spcBef>
                <a:spcPts val="500"/>
              </a:spcBef>
            </a:pPr>
            <a:r>
              <a:rPr lang="en-CA" sz="1800" dirty="0"/>
              <a:t>Capacity assessment report</a:t>
            </a:r>
          </a:p>
          <a:p>
            <a:pPr>
              <a:spcBef>
                <a:spcPts val="500"/>
              </a:spcBef>
            </a:pPr>
            <a:r>
              <a:rPr lang="en-CA" sz="1800" dirty="0"/>
              <a:t>Questions</a:t>
            </a:r>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fontScale="85000" lnSpcReduction="20000"/>
          </a:bodyPr>
          <a:lstStyle/>
          <a:p>
            <a:pPr>
              <a:spcBef>
                <a:spcPts val="500"/>
              </a:spcBef>
            </a:pPr>
            <a:r>
              <a:rPr lang="fr-CA" sz="1800" dirty="0"/>
              <a:t>Introduction à LPDAR</a:t>
            </a:r>
          </a:p>
          <a:p>
            <a:pPr>
              <a:spcBef>
                <a:spcPts val="500"/>
              </a:spcBef>
            </a:pPr>
            <a:r>
              <a:rPr lang="fr-CA" sz="1800" dirty="0"/>
              <a:t>Objet et principes</a:t>
            </a:r>
          </a:p>
          <a:p>
            <a:pPr>
              <a:spcBef>
                <a:spcPts val="500"/>
              </a:spcBef>
            </a:pPr>
            <a:r>
              <a:rPr lang="fr-CA" sz="1800" dirty="0"/>
              <a:t>Concepts clés</a:t>
            </a:r>
          </a:p>
          <a:p>
            <a:pPr lvl="1"/>
            <a:r>
              <a:rPr lang="fr-CA" sz="1800" dirty="0"/>
              <a:t>Aptitudes</a:t>
            </a:r>
          </a:p>
          <a:p>
            <a:pPr lvl="1"/>
            <a:r>
              <a:rPr lang="fr-CA" sz="1800" dirty="0"/>
              <a:t>Assistance</a:t>
            </a:r>
          </a:p>
          <a:p>
            <a:pPr lvl="1"/>
            <a:r>
              <a:rPr lang="fr-CA" sz="1800" dirty="0"/>
              <a:t>Processus de prise de décision accompagnée</a:t>
            </a:r>
          </a:p>
          <a:p>
            <a:pPr marL="228600" lvl="1"/>
            <a:r>
              <a:rPr lang="fr-FR" sz="1800" dirty="0"/>
              <a:t>Trois types de personnes nommées</a:t>
            </a:r>
            <a:endParaRPr lang="fr-CA" sz="1800" dirty="0"/>
          </a:p>
          <a:p>
            <a:pPr lvl="1"/>
            <a:r>
              <a:rPr lang="fr-CA" sz="1800" dirty="0"/>
              <a:t>Assistant à la prise de décision</a:t>
            </a:r>
          </a:p>
          <a:p>
            <a:pPr lvl="1"/>
            <a:r>
              <a:rPr lang="fr-CA" sz="1800" dirty="0"/>
              <a:t>Accompagnateur</a:t>
            </a:r>
          </a:p>
          <a:p>
            <a:pPr lvl="1"/>
            <a:r>
              <a:rPr lang="fr-CA" sz="1800" dirty="0"/>
              <a:t>Représentant</a:t>
            </a:r>
          </a:p>
          <a:p>
            <a:pPr marL="228600" lvl="1"/>
            <a:r>
              <a:rPr lang="fr-CA" sz="1800" dirty="0"/>
              <a:t>Effet des décisions</a:t>
            </a:r>
          </a:p>
          <a:p>
            <a:pPr marL="228600" lvl="1"/>
            <a:r>
              <a:rPr lang="fr-CA" sz="1800" dirty="0"/>
              <a:t>Évaluation de l’aptitude</a:t>
            </a:r>
          </a:p>
          <a:p>
            <a:pPr lvl="1"/>
            <a:r>
              <a:rPr lang="fr-CA" sz="1800" dirty="0"/>
              <a:t>Introduction</a:t>
            </a:r>
          </a:p>
          <a:p>
            <a:pPr lvl="1"/>
            <a:r>
              <a:rPr lang="fr-CA" sz="1800" dirty="0"/>
              <a:t>Circonstances de l'évaluation</a:t>
            </a:r>
          </a:p>
          <a:p>
            <a:pPr lvl="1"/>
            <a:r>
              <a:rPr lang="fr-CA" sz="1800" dirty="0"/>
              <a:t>Réalisation de l’évaluation </a:t>
            </a:r>
          </a:p>
          <a:p>
            <a:pPr lvl="1"/>
            <a:r>
              <a:rPr lang="fr-CA" sz="1800" dirty="0"/>
              <a:t>Problèmes temporaires</a:t>
            </a:r>
          </a:p>
          <a:p>
            <a:pPr lvl="1"/>
            <a:r>
              <a:rPr lang="fr-CA" sz="1800" dirty="0"/>
              <a:t>Droits de la personne évaluée</a:t>
            </a:r>
          </a:p>
          <a:p>
            <a:pPr lvl="1"/>
            <a:r>
              <a:rPr lang="fr-CA" sz="1800" dirty="0"/>
              <a:t>Évaluation en l’absence de la personne</a:t>
            </a:r>
          </a:p>
          <a:p>
            <a:pPr lvl="1"/>
            <a:r>
              <a:rPr lang="fr-CA" sz="1800" dirty="0"/>
              <a:t>Renseignements</a:t>
            </a:r>
          </a:p>
          <a:p>
            <a:pPr marL="285750" lvl="1" indent="-285750"/>
            <a:r>
              <a:rPr lang="fr-CA" sz="1800" dirty="0"/>
              <a:t>Rapport d’évaluation de l’aptitude</a:t>
            </a:r>
          </a:p>
          <a:p>
            <a:pPr marL="285750" lvl="1" indent="-285750"/>
            <a:r>
              <a:rPr lang="fr-CA" sz="1800" dirty="0"/>
              <a:t>Questions</a:t>
            </a:r>
          </a:p>
          <a:p>
            <a:pPr marL="685800" lvl="2">
              <a:spcBef>
                <a:spcPts val="1000"/>
              </a:spcBef>
            </a:pPr>
            <a:endParaRPr lang="fr-CA" sz="1300" dirty="0"/>
          </a:p>
          <a:p>
            <a:pPr marL="685800" lvl="2">
              <a:spcBef>
                <a:spcPts val="1000"/>
              </a:spcBef>
            </a:pPr>
            <a:endParaRPr lang="fr-CA" sz="1300" dirty="0"/>
          </a:p>
          <a:p>
            <a:pPr marL="685800" lvl="2">
              <a:spcBef>
                <a:spcPts val="1000"/>
              </a:spcBef>
            </a:pPr>
            <a:endParaRPr lang="fr-CA" sz="1300" dirty="0"/>
          </a:p>
          <a:p>
            <a:pPr lvl="1"/>
            <a:endParaRPr lang="fr-CA" sz="1600" dirty="0"/>
          </a:p>
        </p:txBody>
      </p:sp>
    </p:spTree>
    <p:extLst>
      <p:ext uri="{BB962C8B-B14F-4D97-AF65-F5344CB8AC3E}">
        <p14:creationId xmlns:p14="http://schemas.microsoft.com/office/powerpoint/2010/main" val="4056053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Capacity assessment – 		          </a:t>
            </a:r>
            <a:r>
              <a:rPr lang="fr-CA" sz="2400" b="1" dirty="0"/>
              <a:t>Évaluation de l’aptitude –</a:t>
            </a:r>
            <a:r>
              <a:rPr lang="en-CA" sz="2400" b="1" dirty="0"/>
              <a:t> </a:t>
            </a:r>
            <a:br>
              <a:rPr lang="en-CA" sz="2400" b="1" dirty="0"/>
            </a:br>
            <a:r>
              <a:rPr lang="en-CA" sz="2400" b="1" dirty="0"/>
              <a:t>Conduct of assessment		          </a:t>
            </a:r>
            <a:r>
              <a:rPr lang="fr-CA" sz="2400" b="1" dirty="0"/>
              <a:t>Réalisation de l'évaluation</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lnSpcReduction="10000"/>
          </a:bodyPr>
          <a:lstStyle/>
          <a:p>
            <a:r>
              <a:rPr lang="en-US" sz="1600" dirty="0"/>
              <a:t>Conduct of assessment:</a:t>
            </a:r>
          </a:p>
          <a:p>
            <a:pPr marL="463550" indent="0">
              <a:buNone/>
            </a:pPr>
            <a:r>
              <a:rPr lang="en-CA" sz="1600" dirty="0"/>
              <a:t>11(5) When conducting a capacity assessment, the assessor shall take reasonable steps to obtain the information required to complete the capacity assessment report, including</a:t>
            </a:r>
          </a:p>
          <a:p>
            <a:pPr marL="682625" indent="0">
              <a:buNone/>
            </a:pPr>
            <a:r>
              <a:rPr lang="en-US" sz="1600" dirty="0"/>
              <a:t>(a) meeting with, obtaining information from and making observations about the person who is undergoing the assessment,</a:t>
            </a:r>
            <a:endParaRPr lang="en-CA" sz="1600" dirty="0"/>
          </a:p>
          <a:p>
            <a:pPr marL="682625" indent="0">
              <a:buNone/>
            </a:pPr>
            <a:r>
              <a:rPr lang="en-US" sz="1600" dirty="0"/>
              <a:t>(b) obtaining information from other persons, including</a:t>
            </a:r>
            <a:endParaRPr lang="en-CA" sz="1600" dirty="0"/>
          </a:p>
          <a:p>
            <a:pPr marL="914400" indent="0">
              <a:buNone/>
            </a:pPr>
            <a:r>
              <a:rPr lang="en-US" sz="1600" dirty="0"/>
              <a:t>(</a:t>
            </a:r>
            <a:r>
              <a:rPr lang="en-US" sz="1600" dirty="0" err="1"/>
              <a:t>i</a:t>
            </a:r>
            <a:r>
              <a:rPr lang="en-US" sz="1600" dirty="0"/>
              <a:t>) the person who requested the assessment,</a:t>
            </a:r>
          </a:p>
          <a:p>
            <a:pPr marL="914400" indent="0">
              <a:buNone/>
            </a:pPr>
            <a:r>
              <a:rPr lang="en-US" sz="1600" dirty="0"/>
              <a:t>(ii) family members of the person who is undergoing the assessment, and</a:t>
            </a:r>
            <a:endParaRPr lang="en-CA" sz="1600" dirty="0"/>
          </a:p>
          <a:p>
            <a:pPr marL="914400" indent="0">
              <a:buNone/>
            </a:pPr>
            <a:r>
              <a:rPr lang="en-US" sz="1600" dirty="0"/>
              <a:t>(iii) persons who provide health care services or support services to the person who is undergoing the assessment, and </a:t>
            </a:r>
          </a:p>
          <a:p>
            <a:pPr marL="685800" indent="0">
              <a:buNone/>
            </a:pPr>
            <a:r>
              <a:rPr lang="en-US" sz="1600" dirty="0"/>
              <a:t>(c) reviewing the information available to the assessor. (General Regulation)</a:t>
            </a:r>
            <a:endParaRPr lang="en-CA" sz="1600"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lnSpcReduction="10000"/>
          </a:bodyPr>
          <a:lstStyle/>
          <a:p>
            <a:pPr marL="228600" lvl="1">
              <a:spcBef>
                <a:spcPts val="1000"/>
              </a:spcBef>
            </a:pPr>
            <a:r>
              <a:rPr lang="fr-CA" sz="1600" dirty="0"/>
              <a:t>Réalisation de l’évaluation :</a:t>
            </a:r>
          </a:p>
          <a:p>
            <a:pPr marL="457200" lvl="1" indent="0">
              <a:spcBef>
                <a:spcPts val="1000"/>
              </a:spcBef>
              <a:buNone/>
            </a:pPr>
            <a:r>
              <a:rPr lang="fr-FR" sz="1600" dirty="0"/>
              <a:t>11(5) L’examinateur est, alors qu’il mène une évaluation de l’aptitude, tenu de prendre des mesures raisonnable[s] pour obtenir les renseignements requis pour préparer son rapport d’évaluation de l’aptitude, notamment :</a:t>
            </a:r>
          </a:p>
          <a:p>
            <a:pPr lvl="1" indent="0">
              <a:spcBef>
                <a:spcPts val="1000"/>
              </a:spcBef>
              <a:buNone/>
            </a:pPr>
            <a:r>
              <a:rPr lang="fr-FR" sz="1600" dirty="0"/>
              <a:t>a) rencontrer la personne qui se soumet à l’évaluation, obtenir d’elle des renseignements et faire des observations la concernant;</a:t>
            </a:r>
          </a:p>
          <a:p>
            <a:pPr lvl="1" indent="0">
              <a:spcBef>
                <a:spcPts val="1000"/>
              </a:spcBef>
              <a:buNone/>
            </a:pPr>
            <a:r>
              <a:rPr lang="fr-FR" sz="1600" dirty="0"/>
              <a:t>b) obtenir des renseignements de la part d’autres personnes, notamment :</a:t>
            </a:r>
          </a:p>
          <a:p>
            <a:pPr marL="914400" lvl="1" indent="0">
              <a:spcBef>
                <a:spcPts val="1000"/>
              </a:spcBef>
              <a:buNone/>
            </a:pPr>
            <a:r>
              <a:rPr lang="fr-FR" sz="1600" dirty="0"/>
              <a:t>(i) de la personne qui a demandé l’évaluation</a:t>
            </a:r>
          </a:p>
          <a:p>
            <a:pPr marL="914400" lvl="1" indent="0">
              <a:spcBef>
                <a:spcPts val="1000"/>
              </a:spcBef>
              <a:buNone/>
            </a:pPr>
            <a:r>
              <a:rPr lang="fr-FR" sz="1600" dirty="0"/>
              <a:t>(ii) des membres de la famille de la personne qui se soumet à l’évaluation,</a:t>
            </a:r>
          </a:p>
          <a:p>
            <a:pPr marL="914400" lvl="1" indent="0">
              <a:spcBef>
                <a:spcPts val="1000"/>
              </a:spcBef>
              <a:buNone/>
            </a:pPr>
            <a:r>
              <a:rPr lang="fr-FR" sz="1600" dirty="0"/>
              <a:t>(iii) des personnes qui fournissent à la personne qui se soumet à l’évaluation des services de soins de santé ou des services de soutien;</a:t>
            </a:r>
          </a:p>
          <a:p>
            <a:pPr marL="457200" lvl="1" indent="0">
              <a:spcBef>
                <a:spcPts val="1000"/>
              </a:spcBef>
              <a:buNone/>
            </a:pPr>
            <a:r>
              <a:rPr lang="fr-FR" sz="1600" dirty="0"/>
              <a:t>c) revoir les renseignements qui lui sont disponibles. (Règlement général)</a:t>
            </a:r>
            <a:endParaRPr lang="fr-CA" sz="1600" dirty="0"/>
          </a:p>
        </p:txBody>
      </p:sp>
    </p:spTree>
    <p:extLst>
      <p:ext uri="{BB962C8B-B14F-4D97-AF65-F5344CB8AC3E}">
        <p14:creationId xmlns:p14="http://schemas.microsoft.com/office/powerpoint/2010/main" val="96028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Capacity assessment – 		          </a:t>
            </a:r>
            <a:r>
              <a:rPr lang="fr-CA" sz="2400" b="1" dirty="0"/>
              <a:t>Évaluation de l’aptitude –</a:t>
            </a:r>
            <a:r>
              <a:rPr lang="en-CA" sz="2400" b="1" dirty="0"/>
              <a:t> </a:t>
            </a:r>
            <a:br>
              <a:rPr lang="en-CA" sz="2400" b="1" dirty="0"/>
            </a:br>
            <a:r>
              <a:rPr lang="en-CA" sz="2400" b="1" dirty="0"/>
              <a:t>Temporary conditions			          </a:t>
            </a:r>
            <a:r>
              <a:rPr lang="fr-CA" sz="2400" b="1" dirty="0"/>
              <a:t>Problèmes temporaires</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a:bodyPr>
          <a:lstStyle/>
          <a:p>
            <a:r>
              <a:rPr lang="en-US" sz="1600" dirty="0"/>
              <a:t>Assessor must be satisfied that temporary conditions have been ruled out:</a:t>
            </a:r>
          </a:p>
          <a:p>
            <a:pPr marL="463550" indent="0">
              <a:buNone/>
            </a:pPr>
            <a:r>
              <a:rPr lang="en-US" sz="1600" dirty="0"/>
              <a:t>11(1) An assessor may only conduct a capacity assessment for the purposes of the Act if the assessor is satisfied that the person who is to undergo the capacity assessment does not have a temporary condition that may affect the person’s capacity.</a:t>
            </a:r>
          </a:p>
          <a:p>
            <a:pPr marL="463550" indent="0">
              <a:buNone/>
            </a:pPr>
            <a:r>
              <a:rPr lang="en-US" sz="1600" dirty="0"/>
              <a:t>11(2) An assessor may make a determination referred to in subsection (1) on the basis of information obtained from another person. (General Regulation)</a:t>
            </a:r>
          </a:p>
          <a:p>
            <a:pPr marL="285750" indent="-285750"/>
            <a:r>
              <a:rPr lang="en-US" sz="1600" dirty="0"/>
              <a:t>This means that when a capacity assessment is to be conducted by a psychologist, the psychologist may ask a physician or </a:t>
            </a:r>
            <a:r>
              <a:rPr lang="en-US" sz="1600"/>
              <a:t>nurse practitioner about </a:t>
            </a:r>
            <a:r>
              <a:rPr lang="en-US" sz="1600" dirty="0"/>
              <a:t>whether temporary conditions have been ruled out</a:t>
            </a:r>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pPr marL="228600" lvl="1"/>
            <a:r>
              <a:rPr lang="fr-FR" sz="1600" dirty="0"/>
              <a:t>L’examinateur doit s’assurer que les conditions temporaires ont été exclues :</a:t>
            </a:r>
          </a:p>
          <a:p>
            <a:pPr marL="457200" lvl="1" indent="0">
              <a:spcBef>
                <a:spcPts val="1000"/>
              </a:spcBef>
              <a:buNone/>
            </a:pPr>
            <a:r>
              <a:rPr lang="fr-FR" sz="1600" dirty="0"/>
              <a:t>11(1) L’examinateur ne peut mener d’évaluation de l’aptitude en application de la Loi que s’il est convaincu que la personne devant s’y soumettre n’a pas de problème temporaire pouvant influer sur son aptitude.</a:t>
            </a:r>
          </a:p>
          <a:p>
            <a:pPr marL="457200" lvl="1" indent="0">
              <a:spcBef>
                <a:spcPts val="1000"/>
              </a:spcBef>
              <a:buNone/>
            </a:pPr>
            <a:r>
              <a:rPr lang="fr-FR" sz="1600" dirty="0"/>
              <a:t>11(2) Pour l’application du paragraphe (1), l’examinateur peut baser sa conclusion sur des renseignements obtenus auprès d’une autre personne. (Règlement général)</a:t>
            </a:r>
          </a:p>
          <a:p>
            <a:pPr marL="228600" lvl="1">
              <a:spcBef>
                <a:spcPts val="1000"/>
              </a:spcBef>
            </a:pPr>
            <a:r>
              <a:rPr lang="fr-FR" sz="1600" dirty="0"/>
              <a:t>Lorsqu'une évaluation de l’aptitude doit être menée par un psychologue, celui-ci peut demander à un médecin si des conditions temporaires ont été exclues</a:t>
            </a:r>
            <a:endParaRPr lang="en-CA" sz="1600" dirty="0"/>
          </a:p>
        </p:txBody>
      </p:sp>
    </p:spTree>
    <p:extLst>
      <p:ext uri="{BB962C8B-B14F-4D97-AF65-F5344CB8AC3E}">
        <p14:creationId xmlns:p14="http://schemas.microsoft.com/office/powerpoint/2010/main" val="2036638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Capacity assessment –  		          </a:t>
            </a:r>
            <a:r>
              <a:rPr lang="fr-CA" sz="2400" b="1" dirty="0"/>
              <a:t>Évaluation de l’aptitude –</a:t>
            </a:r>
            <a:r>
              <a:rPr lang="en-CA" sz="2400" b="1" dirty="0"/>
              <a:t> </a:t>
            </a:r>
            <a:br>
              <a:rPr lang="en-CA" sz="2400" b="1" dirty="0"/>
            </a:br>
            <a:r>
              <a:rPr lang="en-CA" sz="2400" b="1" dirty="0"/>
              <a:t>Rights of person being assessed (1/2)	          </a:t>
            </a:r>
            <a:r>
              <a:rPr lang="fr-CA" sz="2400" b="1" dirty="0"/>
              <a:t>Droits de la personne évaluée (1/2)</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Autofit/>
          </a:bodyPr>
          <a:lstStyle/>
          <a:p>
            <a:r>
              <a:rPr lang="en-US" sz="1600" dirty="0"/>
              <a:t>The person being assessed has rights:</a:t>
            </a:r>
          </a:p>
          <a:p>
            <a:pPr marL="463550" indent="0">
              <a:buNone/>
            </a:pPr>
            <a:r>
              <a:rPr lang="en-US" sz="1600" dirty="0"/>
              <a:t>54(1) A person is entitled to refuse to undergo or to continue with a capacity assessment that is conducted for the purposes of this Act.</a:t>
            </a:r>
          </a:p>
          <a:p>
            <a:pPr marL="463550" indent="0">
              <a:buNone/>
            </a:pPr>
            <a:r>
              <a:rPr lang="en-US" sz="1600" dirty="0"/>
              <a:t>54(2) During a capacity assessment, a person is entitled to</a:t>
            </a:r>
          </a:p>
          <a:p>
            <a:pPr marL="682625" indent="0">
              <a:buNone/>
            </a:pPr>
            <a:r>
              <a:rPr lang="en-US" sz="1600" dirty="0"/>
              <a:t>(a) have a person of their choosing accompany them,</a:t>
            </a:r>
          </a:p>
          <a:p>
            <a:pPr marL="682625" indent="0">
              <a:buNone/>
            </a:pPr>
            <a:r>
              <a:rPr lang="en-US" sz="1600" dirty="0"/>
              <a:t>(b) have a device or an interpreter or other person to assist them to communicate, and</a:t>
            </a:r>
          </a:p>
          <a:p>
            <a:pPr marL="682625" indent="0">
              <a:buNone/>
            </a:pPr>
            <a:r>
              <a:rPr lang="en-US" sz="1600" dirty="0"/>
              <a:t>(c) ask the assessor questions or raise concerns with the assessor about the assessment.</a:t>
            </a:r>
          </a:p>
          <a:p>
            <a:pPr marL="463550" indent="0">
              <a:buNone/>
            </a:pPr>
            <a:r>
              <a:rPr lang="en-US" sz="1600" dirty="0"/>
              <a:t>54(3) A person who has undergone a capacity assessment is entitled to receive a copy of the capacity assessment report on request. </a:t>
            </a:r>
          </a:p>
          <a:p>
            <a:pPr marL="463550" indent="0">
              <a:buNone/>
            </a:pPr>
            <a:r>
              <a:rPr lang="en-US" sz="1600" dirty="0"/>
              <a:t>54(4) A person who has undergone a capacity assessment is entitled to ask the assessor questions or raise concerns with the assessor about the results of the assessment.</a:t>
            </a:r>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lnSpcReduction="10000"/>
          </a:bodyPr>
          <a:lstStyle/>
          <a:p>
            <a:pPr marL="228600" lvl="1"/>
            <a:r>
              <a:rPr lang="fr-FR" sz="1600" dirty="0"/>
              <a:t>La personne évaluée a des droits :</a:t>
            </a:r>
          </a:p>
          <a:p>
            <a:pPr marL="457200" lvl="1" indent="0">
              <a:spcBef>
                <a:spcPts val="1000"/>
              </a:spcBef>
              <a:buNone/>
            </a:pPr>
            <a:r>
              <a:rPr lang="fr-FR" sz="1600" dirty="0"/>
              <a:t>54(1) Une personne a droit de refuser de se soumettre ou de continuer de se soumettre à une évaluation de l’aptitude menée en application de la présente loi.</a:t>
            </a:r>
          </a:p>
          <a:p>
            <a:pPr marL="457200" lvl="1" indent="0">
              <a:spcBef>
                <a:spcPts val="1000"/>
              </a:spcBef>
              <a:buNone/>
            </a:pPr>
            <a:r>
              <a:rPr lang="fr-FR" sz="1600" dirty="0"/>
              <a:t>54(2) Pendant l’évaluation de l’aptitude, la personne a droit :</a:t>
            </a:r>
          </a:p>
          <a:p>
            <a:pPr lvl="1" indent="0">
              <a:spcBef>
                <a:spcPts val="1000"/>
              </a:spcBef>
              <a:buNone/>
            </a:pPr>
            <a:r>
              <a:rPr lang="fr-FR" sz="1600" dirty="0"/>
              <a:t>a) d’avoir avec elle une personne de son choix; </a:t>
            </a:r>
          </a:p>
          <a:p>
            <a:pPr lvl="1" indent="0">
              <a:spcBef>
                <a:spcPts val="1000"/>
              </a:spcBef>
              <a:buNone/>
            </a:pPr>
            <a:r>
              <a:rPr lang="fr-FR" sz="1600" dirty="0"/>
              <a:t>b) d’utiliser un appareil ou d’avoir recours à un interprète ou à une autre personne pour faciliter la communication; </a:t>
            </a:r>
          </a:p>
          <a:p>
            <a:pPr lvl="1" indent="0">
              <a:spcBef>
                <a:spcPts val="1000"/>
              </a:spcBef>
              <a:buNone/>
            </a:pPr>
            <a:r>
              <a:rPr lang="fr-FR" sz="1600" dirty="0"/>
              <a:t>c) de poser des questions et de faire part de ses in‐ quiétudes à l’examinateur au sujet de l’évaluation. </a:t>
            </a:r>
          </a:p>
          <a:p>
            <a:pPr marL="457200" lvl="1" indent="0">
              <a:spcBef>
                <a:spcPts val="1000"/>
              </a:spcBef>
              <a:buNone/>
            </a:pPr>
            <a:r>
              <a:rPr lang="fr-FR" sz="1600" dirty="0"/>
              <a:t>54(3) La personne qui s’est soumise à une évaluation de l’aptitude a droit de recevoir une copie du rapport d’évaluation de l’aptitude sur demande.</a:t>
            </a:r>
          </a:p>
          <a:p>
            <a:pPr marL="457200" lvl="1" indent="0">
              <a:spcBef>
                <a:spcPts val="1000"/>
              </a:spcBef>
              <a:buNone/>
            </a:pPr>
            <a:r>
              <a:rPr lang="fr-FR" sz="1600" dirty="0"/>
              <a:t>54(4) La personne qui s’est soumise à une évaluation de l’aptitude a droit de poser des questions et de faire part de ses inquiétudes à l’examinateur quant aux résultats de l’évaluation.</a:t>
            </a:r>
            <a:endParaRPr lang="en-CA" sz="1600" dirty="0"/>
          </a:p>
        </p:txBody>
      </p:sp>
    </p:spTree>
    <p:extLst>
      <p:ext uri="{BB962C8B-B14F-4D97-AF65-F5344CB8AC3E}">
        <p14:creationId xmlns:p14="http://schemas.microsoft.com/office/powerpoint/2010/main" val="1218124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Capacity assessment –  		          </a:t>
            </a:r>
            <a:r>
              <a:rPr lang="fr-CA" sz="2400" b="1" dirty="0"/>
              <a:t>Évaluation de l’aptitude –</a:t>
            </a:r>
            <a:r>
              <a:rPr lang="en-CA" sz="2400" b="1" dirty="0"/>
              <a:t> </a:t>
            </a:r>
            <a:br>
              <a:rPr lang="en-CA" sz="2400" b="1" dirty="0"/>
            </a:br>
            <a:r>
              <a:rPr lang="en-CA" sz="2400" b="1" dirty="0"/>
              <a:t>Rights of person being assessed (2/2) 	          </a:t>
            </a:r>
            <a:r>
              <a:rPr lang="fr-CA" sz="2400" b="1" dirty="0"/>
              <a:t>Droits de la personne évaluée (2/2)</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89323" y="1064871"/>
            <a:ext cx="5181600" cy="5112092"/>
          </a:xfrm>
        </p:spPr>
        <p:txBody>
          <a:bodyPr>
            <a:noAutofit/>
          </a:bodyPr>
          <a:lstStyle/>
          <a:p>
            <a:r>
              <a:rPr lang="en-US" sz="1600" dirty="0"/>
              <a:t>The assessor must advise the person of their rights:</a:t>
            </a:r>
          </a:p>
          <a:p>
            <a:pPr marL="463550" indent="0">
              <a:buNone/>
            </a:pPr>
            <a:r>
              <a:rPr lang="en-US" sz="1600" dirty="0"/>
              <a:t>11(4) Before conducting a capacity assessment, the assessor shall advise the person who is to undergo the assessment of the following:</a:t>
            </a:r>
          </a:p>
          <a:p>
            <a:pPr marL="463550" indent="0">
              <a:buNone/>
            </a:pPr>
            <a:r>
              <a:rPr lang="en-US" sz="1600" dirty="0"/>
              <a:t>(a) the reason for the assessment and the nature of the assessment; and </a:t>
            </a:r>
          </a:p>
          <a:p>
            <a:pPr marL="463550" indent="0">
              <a:buNone/>
            </a:pPr>
            <a:r>
              <a:rPr lang="en-US" sz="1600" dirty="0"/>
              <a:t>(b) the person’s rights under section 54 of the Act. (General Regulation)</a:t>
            </a:r>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pPr marL="228600" lvl="1"/>
            <a:r>
              <a:rPr lang="fr-FR" sz="1600" dirty="0"/>
              <a:t>L’examinateur doit informer la personne de ses droits :</a:t>
            </a:r>
          </a:p>
          <a:p>
            <a:pPr marL="514350" lvl="1" indent="0">
              <a:spcBef>
                <a:spcPts val="1000"/>
              </a:spcBef>
              <a:buNone/>
            </a:pPr>
            <a:r>
              <a:rPr lang="fr-FR" sz="1600" dirty="0"/>
              <a:t>11(4) Avant de mener une évaluation de l’aptitude, l’examinateur est tenu d’informer la personne devant s’y soumettre de ce qui suit : </a:t>
            </a:r>
          </a:p>
          <a:p>
            <a:pPr lvl="1" indent="0">
              <a:spcBef>
                <a:spcPts val="1000"/>
              </a:spcBef>
              <a:buNone/>
            </a:pPr>
            <a:r>
              <a:rPr lang="fr-FR" sz="1600" dirty="0"/>
              <a:t>a) la raison de l’évaluation et la nature de celle-ci;</a:t>
            </a:r>
          </a:p>
          <a:p>
            <a:pPr lvl="1" indent="0">
              <a:spcBef>
                <a:spcPts val="1000"/>
              </a:spcBef>
              <a:buNone/>
            </a:pPr>
            <a:r>
              <a:rPr lang="fr-FR" sz="1600" dirty="0"/>
              <a:t>b) les droits qu’elle a en vertu de l’article 54 de la Loi. (Règlement général)</a:t>
            </a:r>
          </a:p>
          <a:p>
            <a:pPr lvl="1" indent="0">
              <a:spcBef>
                <a:spcPts val="1000"/>
              </a:spcBef>
              <a:buNone/>
            </a:pPr>
            <a:endParaRPr lang="en-CA" sz="1600" dirty="0"/>
          </a:p>
        </p:txBody>
      </p:sp>
    </p:spTree>
    <p:extLst>
      <p:ext uri="{BB962C8B-B14F-4D97-AF65-F5344CB8AC3E}">
        <p14:creationId xmlns:p14="http://schemas.microsoft.com/office/powerpoint/2010/main" val="97860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Capacity assessment – 		          </a:t>
            </a:r>
            <a:r>
              <a:rPr lang="fr-CA" sz="2400" b="1" dirty="0"/>
              <a:t>Évaluation de l’aptitude –</a:t>
            </a:r>
            <a:r>
              <a:rPr lang="en-CA" sz="2400" b="1" dirty="0"/>
              <a:t> </a:t>
            </a:r>
            <a:br>
              <a:rPr lang="en-CA" sz="2400" b="1" dirty="0"/>
            </a:br>
            <a:r>
              <a:rPr lang="en-CA" sz="2400" b="1" dirty="0"/>
              <a:t>Assessment without person		          </a:t>
            </a:r>
            <a:r>
              <a:rPr lang="fr-CA" sz="2400" b="1" dirty="0"/>
              <a:t>Évaluation en l’absence de la personne</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89323" y="1064871"/>
            <a:ext cx="5181600" cy="5112092"/>
          </a:xfrm>
        </p:spPr>
        <p:txBody>
          <a:bodyPr>
            <a:noAutofit/>
          </a:bodyPr>
          <a:lstStyle/>
          <a:p>
            <a:r>
              <a:rPr lang="en-US" sz="1600" dirty="0"/>
              <a:t>An assessor may conduct a capacity assessment without meeting with the person:</a:t>
            </a:r>
          </a:p>
          <a:p>
            <a:pPr marL="463550" indent="0">
              <a:buNone/>
            </a:pPr>
            <a:r>
              <a:rPr lang="en-US" sz="1600" dirty="0"/>
              <a:t>55 An assessor may conduct a capacity assessment without the person in respect of whom the assessment is conducted if</a:t>
            </a:r>
          </a:p>
          <a:p>
            <a:pPr marL="682625" indent="0">
              <a:buNone/>
            </a:pPr>
            <a:r>
              <a:rPr lang="en-US" sz="1600" dirty="0"/>
              <a:t>(a) the person refuses to undergo or to continue with the capacity assessment or cannot reasonably participate in the assessment, and</a:t>
            </a:r>
          </a:p>
          <a:p>
            <a:pPr marL="682625" indent="0">
              <a:buNone/>
            </a:pPr>
            <a:r>
              <a:rPr lang="en-US" sz="1600" dirty="0"/>
              <a:t>(b) the assessor is satisfied that the assessment can be completed accurately using the information available.</a:t>
            </a:r>
          </a:p>
          <a:p>
            <a:r>
              <a:rPr lang="en-US" sz="1600" dirty="0"/>
              <a:t>A court application can be made without a capacity assessment report if the person refuses to undergo or continue with a capacity assessment</a:t>
            </a:r>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pPr marL="228600" lvl="1"/>
            <a:r>
              <a:rPr lang="fr-FR" sz="1600" dirty="0"/>
              <a:t>Un examinateur peut mener une évaluation de l’aptitude sans rencontrer la personne :</a:t>
            </a:r>
          </a:p>
          <a:p>
            <a:pPr marL="457200" lvl="1" indent="0">
              <a:spcBef>
                <a:spcPts val="1000"/>
              </a:spcBef>
              <a:buNone/>
            </a:pPr>
            <a:r>
              <a:rPr lang="fr-FR" sz="1600" dirty="0"/>
              <a:t>55 L’examinateur peut mener une évaluation de l’aptitude d’une personne en son absence si l’évaluation est menée dans les conditions suivantes :</a:t>
            </a:r>
          </a:p>
          <a:p>
            <a:pPr lvl="1" indent="0">
              <a:spcBef>
                <a:spcPts val="1000"/>
              </a:spcBef>
              <a:buNone/>
            </a:pPr>
            <a:r>
              <a:rPr lang="fr-FR" sz="1600" dirty="0"/>
              <a:t>a) elle refuse de s’y soumettre ou de continuer de s’y soumettre ou elle ne peut raisonnablement y participer;</a:t>
            </a:r>
          </a:p>
          <a:p>
            <a:pPr lvl="1" indent="0">
              <a:spcBef>
                <a:spcPts val="1000"/>
              </a:spcBef>
              <a:buNone/>
            </a:pPr>
            <a:r>
              <a:rPr lang="fr-FR" sz="1600" dirty="0"/>
              <a:t>b) l’examinateur est convaincu que l’évaluation peut être menée avec exactitude avec les renseignements qui lui sont disponibles.</a:t>
            </a:r>
          </a:p>
          <a:p>
            <a:pPr marL="228600" lvl="1">
              <a:spcBef>
                <a:spcPts val="1000"/>
              </a:spcBef>
            </a:pPr>
            <a:r>
              <a:rPr lang="fr-FR" sz="1600" dirty="0"/>
              <a:t>Il n’est pas nécessaire que la requête soit présentée avec un rapport d’évaluation de l’aptitude si la personne refuse de se soumettre ou de continuer de se soumettre à une telle évaluation</a:t>
            </a:r>
          </a:p>
        </p:txBody>
      </p:sp>
    </p:spTree>
    <p:extLst>
      <p:ext uri="{BB962C8B-B14F-4D97-AF65-F5344CB8AC3E}">
        <p14:creationId xmlns:p14="http://schemas.microsoft.com/office/powerpoint/2010/main" val="226050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Capacity assessment –			          </a:t>
            </a:r>
            <a:r>
              <a:rPr lang="fr-CA" sz="2400" b="1" dirty="0"/>
              <a:t>Évaluation de l’aptitude –</a:t>
            </a:r>
            <a:r>
              <a:rPr lang="en-CA" sz="2400" b="1" dirty="0"/>
              <a:t> </a:t>
            </a:r>
            <a:br>
              <a:rPr lang="en-CA" sz="2400" b="1" dirty="0"/>
            </a:br>
            <a:r>
              <a:rPr lang="en-CA" sz="2400" b="1" dirty="0"/>
              <a:t>Information				          </a:t>
            </a:r>
            <a:r>
              <a:rPr lang="fr-CA" sz="2400" b="1" dirty="0"/>
              <a:t>Renseignements</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89323" y="1064871"/>
            <a:ext cx="5181600" cy="5112092"/>
          </a:xfrm>
        </p:spPr>
        <p:txBody>
          <a:bodyPr>
            <a:noAutofit/>
          </a:bodyPr>
          <a:lstStyle/>
          <a:p>
            <a:r>
              <a:rPr lang="en-US" sz="1600" dirty="0"/>
              <a:t>An assessor can obtain the information they require to conduct the assessment:</a:t>
            </a:r>
          </a:p>
          <a:p>
            <a:pPr marL="457200" indent="0">
              <a:buNone/>
            </a:pPr>
            <a:r>
              <a:rPr lang="en-US" sz="1600" dirty="0"/>
              <a:t>56(1) An assessor who is conducting a capacity assessment for the purposes of this Act may request information that is relevant to the assessment from any person. </a:t>
            </a:r>
          </a:p>
          <a:p>
            <a:pPr marL="457200" indent="0">
              <a:buNone/>
            </a:pPr>
            <a:r>
              <a:rPr lang="en-US" sz="1600" dirty="0"/>
              <a:t>56(2) A person who receives a request for information referred to in subsection (1) shall provide the assessor with the information. </a:t>
            </a:r>
          </a:p>
          <a:p>
            <a:pPr marL="285750" indent="-285750"/>
            <a:r>
              <a:rPr lang="en-US" sz="1600" dirty="0"/>
              <a:t>An assessor can provide information to the proposed decision-making supporter/representative:</a:t>
            </a:r>
          </a:p>
          <a:p>
            <a:pPr marL="463550" indent="0">
              <a:buNone/>
            </a:pPr>
            <a:r>
              <a:rPr lang="en-US" sz="1600" dirty="0"/>
              <a:t>40(2) A custodian may disclose personal health information without the consent of the individual to whom the information relates … (c) to a proposed … decision-making supporter or representative under the </a:t>
            </a:r>
            <a:r>
              <a:rPr lang="en-US" sz="1600" i="1" dirty="0"/>
              <a:t>Supported Decision-Making and Representation Act</a:t>
            </a:r>
            <a:r>
              <a:rPr lang="en-US" sz="1600" dirty="0"/>
              <a:t> … for the purpose of having the person appointed as a … decision-making supporter, representative … (</a:t>
            </a:r>
            <a:r>
              <a:rPr lang="en-US" sz="1600" i="1" dirty="0"/>
              <a:t>Personal Health Information Privacy and Access Act</a:t>
            </a:r>
            <a:r>
              <a:rPr lang="en-US" sz="1600" dirty="0"/>
              <a:t>, as amended by SDMRA, s. 78(2))</a:t>
            </a:r>
          </a:p>
          <a:p>
            <a:pPr marL="285750" indent="-285750"/>
            <a:endParaRPr lang="en-US" sz="1600"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lnSpcReduction="10000"/>
          </a:bodyPr>
          <a:lstStyle/>
          <a:p>
            <a:pPr marL="228600" lvl="1"/>
            <a:r>
              <a:rPr lang="fr-FR" sz="1600" dirty="0"/>
              <a:t>Un examinateur peut obtenir les renseignements dont il a besoin pour mener l’évaluation :</a:t>
            </a:r>
          </a:p>
          <a:p>
            <a:pPr marL="457200" lvl="1" indent="0">
              <a:spcBef>
                <a:spcPts val="1000"/>
              </a:spcBef>
              <a:buNone/>
            </a:pPr>
            <a:r>
              <a:rPr lang="fr-FR" sz="1600" dirty="0"/>
              <a:t>56(1) L’examinateur qui mène une évaluation de l’aptitude d’une personne en application de la présente loi peut demander à quiconque des renseignements pertinents pour l’évaluation.</a:t>
            </a:r>
          </a:p>
          <a:p>
            <a:pPr marL="457200" lvl="1" indent="0">
              <a:spcBef>
                <a:spcPts val="1000"/>
              </a:spcBef>
              <a:buNone/>
            </a:pPr>
            <a:r>
              <a:rPr lang="fr-FR" sz="1600" dirty="0"/>
              <a:t>56(2) La personne qui reçoit de l’examinateur la demande de renseignements prévue au paragraphe (1) est tenue de lui fournir les renseignements.</a:t>
            </a:r>
          </a:p>
          <a:p>
            <a:pPr marL="228600" lvl="1">
              <a:spcBef>
                <a:spcPts val="1000"/>
              </a:spcBef>
            </a:pPr>
            <a:r>
              <a:rPr lang="fr-FR" sz="1600" dirty="0"/>
              <a:t>Un examinateur peut fournir des renseignements à l’accompagnateur/représentant proposé :</a:t>
            </a:r>
          </a:p>
          <a:p>
            <a:pPr marL="457200" lvl="1" indent="0">
              <a:spcBef>
                <a:spcPts val="1000"/>
              </a:spcBef>
              <a:buNone/>
            </a:pPr>
            <a:r>
              <a:rPr lang="fr-FR" sz="1600" dirty="0"/>
              <a:t>40(2) Le dépositaire peut communiquer des renseignements personnels sur la santé concernant une personne physique sans le consentement de la personne physique qu’ils concernent : … c) à un futur … accompagnateur ou représentant nommé en vertu de la </a:t>
            </a:r>
            <a:r>
              <a:rPr lang="fr-FR" sz="1600" i="1" dirty="0"/>
              <a:t>Loi sur la prise de décision accompagnée et la représentation</a:t>
            </a:r>
            <a:r>
              <a:rPr lang="fr-FR" sz="1600" dirty="0"/>
              <a:t> … dans le but de le voir nommé … accompagnateur, représentant … (</a:t>
            </a:r>
            <a:r>
              <a:rPr lang="fr-FR" sz="1600" i="1" dirty="0"/>
              <a:t>Loi sur l’accès et la protection en matière de renseignements personnels sur la santé,</a:t>
            </a:r>
            <a:r>
              <a:rPr lang="fr-FR" sz="1600" dirty="0"/>
              <a:t> tel qu’elle est modifiée par LPDAR, par. 78(2))</a:t>
            </a:r>
            <a:endParaRPr lang="en-CA" sz="1600" dirty="0"/>
          </a:p>
        </p:txBody>
      </p:sp>
    </p:spTree>
    <p:extLst>
      <p:ext uri="{BB962C8B-B14F-4D97-AF65-F5344CB8AC3E}">
        <p14:creationId xmlns:p14="http://schemas.microsoft.com/office/powerpoint/2010/main" val="1385957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Capacity assessment report		          </a:t>
            </a:r>
            <a:r>
              <a:rPr lang="fr-CA" sz="2400" b="1" dirty="0"/>
              <a:t>Rapport d’évaluation de l’aptitude</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89323" y="1064871"/>
            <a:ext cx="5181600" cy="5112092"/>
          </a:xfrm>
        </p:spPr>
        <p:txBody>
          <a:bodyPr>
            <a:noAutofit/>
          </a:bodyPr>
          <a:lstStyle/>
          <a:p>
            <a:pPr marL="0" indent="0">
              <a:buNone/>
            </a:pPr>
            <a:endParaRPr lang="en-US" sz="1600"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pPr lvl="1"/>
            <a:endParaRPr lang="en-CA" sz="1600" dirty="0"/>
          </a:p>
        </p:txBody>
      </p:sp>
    </p:spTree>
    <p:extLst>
      <p:ext uri="{BB962C8B-B14F-4D97-AF65-F5344CB8AC3E}">
        <p14:creationId xmlns:p14="http://schemas.microsoft.com/office/powerpoint/2010/main" val="3627708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Autofit/>
          </a:bodyPr>
          <a:lstStyle/>
          <a:p>
            <a:r>
              <a:rPr lang="en-CA" sz="2400" b="1" dirty="0"/>
              <a:t>Questions				          Questions</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89323" y="1064871"/>
            <a:ext cx="5181600" cy="5112092"/>
          </a:xfrm>
        </p:spPr>
        <p:txBody>
          <a:bodyPr>
            <a:noAutofit/>
          </a:bodyPr>
          <a:lstStyle/>
          <a:p>
            <a:pPr marL="0" indent="0">
              <a:buNone/>
            </a:pPr>
            <a:endParaRPr lang="en-US" sz="1600"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pPr lvl="1"/>
            <a:endParaRPr lang="en-CA" sz="1600" dirty="0"/>
          </a:p>
        </p:txBody>
      </p:sp>
    </p:spTree>
    <p:extLst>
      <p:ext uri="{BB962C8B-B14F-4D97-AF65-F5344CB8AC3E}">
        <p14:creationId xmlns:p14="http://schemas.microsoft.com/office/powerpoint/2010/main" val="1760949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fontScale="90000"/>
          </a:bodyPr>
          <a:lstStyle/>
          <a:p>
            <a:r>
              <a:rPr lang="en-CA" sz="2700" b="1" dirty="0"/>
              <a:t>Introduction to SDMRA (1/2)</a:t>
            </a:r>
            <a:r>
              <a:rPr lang="en-CA" dirty="0"/>
              <a:t>		      </a:t>
            </a:r>
            <a:r>
              <a:rPr lang="en-CA" sz="2700" b="1" dirty="0"/>
              <a:t>Introduction à LPDAR (1/2)     </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a:bodyPr>
          <a:lstStyle/>
          <a:p>
            <a:r>
              <a:rPr lang="en-CA" sz="1500" i="1" dirty="0"/>
              <a:t>Supported Decision-Making and Representation Act </a:t>
            </a:r>
            <a:r>
              <a:rPr lang="en-CA" sz="1500" dirty="0"/>
              <a:t>(SDMRA) came into force on January 1, 2024</a:t>
            </a:r>
          </a:p>
          <a:p>
            <a:pPr marL="231775" lvl="1">
              <a:spcBef>
                <a:spcPts val="1000"/>
              </a:spcBef>
            </a:pPr>
            <a:r>
              <a:rPr lang="en-CA" sz="1500" dirty="0"/>
              <a:t>Replaces the </a:t>
            </a:r>
            <a:r>
              <a:rPr lang="en-CA" sz="1500" i="1" dirty="0"/>
              <a:t>Infirm Persons Act</a:t>
            </a:r>
          </a:p>
          <a:p>
            <a:pPr marL="231775" lvl="1">
              <a:spcBef>
                <a:spcPts val="1000"/>
              </a:spcBef>
            </a:pPr>
            <a:r>
              <a:rPr lang="en-CA" sz="1500" dirty="0"/>
              <a:t>Two main changes:</a:t>
            </a:r>
          </a:p>
          <a:p>
            <a:pPr marL="463550" lvl="2">
              <a:spcBef>
                <a:spcPts val="1000"/>
              </a:spcBef>
            </a:pPr>
            <a:r>
              <a:rPr lang="en-CA" sz="1500" dirty="0"/>
              <a:t>Modernizes law on court-appointed substitute decision-makers (“committee” under </a:t>
            </a:r>
            <a:r>
              <a:rPr lang="en-CA" sz="1500" i="1" dirty="0"/>
              <a:t>Infirm Persons Act</a:t>
            </a:r>
            <a:r>
              <a:rPr lang="en-CA" sz="1500" dirty="0"/>
              <a:t>; “representative” under SDMRA)</a:t>
            </a:r>
          </a:p>
          <a:p>
            <a:pPr marL="463550" lvl="2">
              <a:spcBef>
                <a:spcPts val="1000"/>
              </a:spcBef>
            </a:pPr>
            <a:r>
              <a:rPr lang="en-CA" sz="1500" dirty="0"/>
              <a:t>Introduces options for </a:t>
            </a:r>
            <a:r>
              <a:rPr lang="en-CA" sz="1500" i="1" dirty="0"/>
              <a:t>supported</a:t>
            </a:r>
            <a:r>
              <a:rPr lang="en-CA" sz="1500" dirty="0"/>
              <a:t> decision-making</a:t>
            </a:r>
          </a:p>
          <a:p>
            <a:pPr marL="231775" lvl="1">
              <a:spcBef>
                <a:spcPts val="1000"/>
              </a:spcBef>
            </a:pPr>
            <a:r>
              <a:rPr lang="en-CA" sz="1500" dirty="0"/>
              <a:t>Reflects shift in law toward increased participation in decision-making:</a:t>
            </a:r>
          </a:p>
          <a:p>
            <a:pPr marL="463550" lvl="2">
              <a:spcBef>
                <a:spcPts val="1000"/>
              </a:spcBef>
            </a:pPr>
            <a:r>
              <a:rPr lang="en-CA" sz="1500" dirty="0"/>
              <a:t>“Mental incompetence” (all or nothing) </a:t>
            </a:r>
            <a:r>
              <a:rPr lang="en-CA" sz="1500" dirty="0">
                <a:sym typeface="Wingdings" panose="05000000000000000000" pitchFamily="2" charset="2"/>
              </a:rPr>
              <a:t> “understand and appreciate” test for capacity (decision specific)</a:t>
            </a:r>
          </a:p>
          <a:p>
            <a:pPr marL="463550" lvl="2">
              <a:spcBef>
                <a:spcPts val="1000"/>
              </a:spcBef>
            </a:pPr>
            <a:r>
              <a:rPr lang="en-CA" sz="1500" dirty="0">
                <a:sym typeface="Wingdings" panose="05000000000000000000" pitchFamily="2" charset="2"/>
              </a:rPr>
              <a:t>Substitute decision-making (decisions made on person’s behalf)  supported decision-making</a:t>
            </a:r>
          </a:p>
          <a:p>
            <a:pPr marL="463550" lvl="2">
              <a:spcBef>
                <a:spcPts val="1000"/>
              </a:spcBef>
            </a:pPr>
            <a:r>
              <a:rPr lang="en-CA" sz="1500" dirty="0">
                <a:sym typeface="Wingdings" panose="05000000000000000000" pitchFamily="2" charset="2"/>
              </a:rPr>
              <a:t>People with mental capacity have the right to make decisions  everyone has the right to make decisions and to receive support to exercise legal capacity (UN Convention on the Rights of Persons with Disabilities)</a:t>
            </a:r>
            <a:endParaRPr lang="en-CA" sz="15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Autofit/>
          </a:bodyPr>
          <a:lstStyle/>
          <a:p>
            <a:r>
              <a:rPr lang="fr-FR" sz="1400" dirty="0"/>
              <a:t>La </a:t>
            </a:r>
            <a:r>
              <a:rPr lang="fr-FR" sz="1400" i="1" dirty="0"/>
              <a:t>Loi sur la prise de décision accompagnée et la représentation</a:t>
            </a:r>
            <a:r>
              <a:rPr lang="fr-FR" sz="1400" dirty="0"/>
              <a:t> (LPDAR) est entrée en vigueur le 1</a:t>
            </a:r>
            <a:r>
              <a:rPr lang="fr-FR" sz="1400" baseline="30000" dirty="0"/>
              <a:t>er</a:t>
            </a:r>
            <a:r>
              <a:rPr lang="fr-FR" sz="1400" dirty="0"/>
              <a:t> janvier 2024</a:t>
            </a:r>
          </a:p>
          <a:p>
            <a:r>
              <a:rPr lang="fr-FR" sz="1400" dirty="0"/>
              <a:t>La loi remplace la </a:t>
            </a:r>
            <a:r>
              <a:rPr lang="fr-FR" sz="1400" i="1" dirty="0"/>
              <a:t>Loi sur les personnes déficientes</a:t>
            </a:r>
          </a:p>
          <a:p>
            <a:r>
              <a:rPr lang="fr-CA" sz="1400" dirty="0"/>
              <a:t>Deux changements principaux :</a:t>
            </a:r>
          </a:p>
          <a:p>
            <a:pPr lvl="1">
              <a:spcBef>
                <a:spcPts val="1000"/>
              </a:spcBef>
            </a:pPr>
            <a:r>
              <a:rPr lang="fr-FR" sz="1400" dirty="0"/>
              <a:t>Modernise la loi sur les décideurs substituts nommés par la cour (« curateur » en vertu de la </a:t>
            </a:r>
            <a:r>
              <a:rPr lang="fr-FR" sz="1400" i="1" dirty="0"/>
              <a:t>Loi sur les personnes déficientes</a:t>
            </a:r>
            <a:r>
              <a:rPr lang="fr-FR" sz="1400" dirty="0"/>
              <a:t> ; « représentant » en vertu de la LPDAR)</a:t>
            </a:r>
            <a:endParaRPr lang="fr-CA" sz="1400" dirty="0"/>
          </a:p>
          <a:p>
            <a:pPr lvl="1">
              <a:spcBef>
                <a:spcPts val="1000"/>
              </a:spcBef>
            </a:pPr>
            <a:r>
              <a:rPr lang="fr-FR" sz="1400" dirty="0"/>
              <a:t>Présente des options pour la prise de décision </a:t>
            </a:r>
            <a:r>
              <a:rPr lang="fr-FR" sz="1400" i="1" dirty="0"/>
              <a:t>accompagnée</a:t>
            </a:r>
            <a:endParaRPr lang="fr-CA" sz="1400" i="1" dirty="0"/>
          </a:p>
          <a:p>
            <a:pPr marL="228600" lvl="1">
              <a:spcBef>
                <a:spcPts val="1000"/>
              </a:spcBef>
            </a:pPr>
            <a:r>
              <a:rPr lang="fr-FR" sz="1400" dirty="0"/>
              <a:t>Reflète un changement de loi vers une participation accrue à la prise de décision :</a:t>
            </a:r>
          </a:p>
          <a:p>
            <a:pPr marL="685800" lvl="2">
              <a:spcBef>
                <a:spcPts val="1000"/>
              </a:spcBef>
            </a:pPr>
            <a:r>
              <a:rPr lang="fr-FR" sz="1400" dirty="0"/>
              <a:t>« </a:t>
            </a:r>
            <a:r>
              <a:rPr lang="fr-CA" sz="1400" dirty="0"/>
              <a:t>Incapacité mentale</a:t>
            </a:r>
            <a:r>
              <a:rPr lang="fr-FR" sz="1400" dirty="0"/>
              <a:t> » (tout ou rien) </a:t>
            </a:r>
            <a:r>
              <a:rPr lang="en-CA" sz="1400" dirty="0">
                <a:sym typeface="Wingdings" panose="05000000000000000000" pitchFamily="2" charset="2"/>
              </a:rPr>
              <a:t></a:t>
            </a:r>
            <a:r>
              <a:rPr lang="fr-FR" sz="1400" dirty="0"/>
              <a:t> Test d’aptitude</a:t>
            </a:r>
            <a:br>
              <a:rPr lang="fr-FR" sz="1400" dirty="0"/>
            </a:br>
            <a:r>
              <a:rPr lang="fr-FR" sz="1400" dirty="0"/>
              <a:t>« comprendre et soupeser » (spécifique à la décision)</a:t>
            </a:r>
          </a:p>
          <a:p>
            <a:pPr marL="685800" lvl="2">
              <a:spcBef>
                <a:spcPts val="1000"/>
              </a:spcBef>
            </a:pPr>
            <a:r>
              <a:rPr lang="fr-FR" sz="1400" dirty="0"/>
              <a:t>La prise de décision substitut (décisions prises au nom de la personne) </a:t>
            </a:r>
            <a:r>
              <a:rPr lang="en-CA" sz="1400" dirty="0">
                <a:sym typeface="Wingdings" panose="05000000000000000000" pitchFamily="2" charset="2"/>
              </a:rPr>
              <a:t> </a:t>
            </a:r>
            <a:r>
              <a:rPr lang="fr-FR" sz="1400" dirty="0"/>
              <a:t>la prise de décision accompagnée</a:t>
            </a:r>
          </a:p>
          <a:p>
            <a:pPr marL="685800" lvl="2">
              <a:spcBef>
                <a:spcPts val="1000"/>
              </a:spcBef>
            </a:pPr>
            <a:r>
              <a:rPr lang="fr-FR" sz="1400" dirty="0"/>
              <a:t>Les personnes ayant une capacité mentale ont le droit de prendre des décisions </a:t>
            </a:r>
            <a:r>
              <a:rPr lang="en-CA" sz="1400" dirty="0">
                <a:sym typeface="Wingdings" panose="05000000000000000000" pitchFamily="2" charset="2"/>
              </a:rPr>
              <a:t></a:t>
            </a:r>
            <a:r>
              <a:rPr lang="fr-FR" sz="1400" dirty="0"/>
              <a:t> toute personne a le droit de prendre des décisions et de recevoir un accompagnement pour exercer sa capacité juridique (Convention relative aux droits des personnes handicapées des Nations Unies)</a:t>
            </a:r>
          </a:p>
        </p:txBody>
      </p:sp>
    </p:spTree>
    <p:extLst>
      <p:ext uri="{BB962C8B-B14F-4D97-AF65-F5344CB8AC3E}">
        <p14:creationId xmlns:p14="http://schemas.microsoft.com/office/powerpoint/2010/main" val="1929025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fontScale="90000"/>
          </a:bodyPr>
          <a:lstStyle/>
          <a:p>
            <a:r>
              <a:rPr lang="en-CA" sz="2700" b="1" dirty="0"/>
              <a:t>Introduction to SDMRA (2/2)</a:t>
            </a:r>
            <a:r>
              <a:rPr lang="en-CA" dirty="0"/>
              <a:t>		      </a:t>
            </a:r>
            <a:r>
              <a:rPr lang="en-CA" sz="2700" b="1" dirty="0"/>
              <a:t>Introduction à LPDAR (2/2)     </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a:bodyPr>
          <a:lstStyle/>
          <a:p>
            <a:r>
              <a:rPr lang="en-CA" sz="1600" dirty="0"/>
              <a:t>The Act is primarily aimed at two groups:</a:t>
            </a:r>
          </a:p>
          <a:p>
            <a:pPr marL="457200"/>
            <a:r>
              <a:rPr lang="en-CA" sz="1600" dirty="0"/>
              <a:t>Adults who have an intellectual or cognitive disability</a:t>
            </a:r>
          </a:p>
          <a:p>
            <a:pPr marL="457200"/>
            <a:r>
              <a:rPr lang="en-CA" sz="1600" dirty="0"/>
              <a:t>Older adults who have a progressive condition (e.g. dementia) and do not have an enduring power of attorney</a:t>
            </a:r>
          </a:p>
          <a:p>
            <a:r>
              <a:rPr lang="en-CA" sz="1600" dirty="0"/>
              <a:t>The Act does not affect the validity of informal decision-making arrangements, and in many cases those arrangements are sufficient</a:t>
            </a:r>
          </a:p>
          <a:p>
            <a:r>
              <a:rPr lang="en-CA" sz="1600" dirty="0"/>
              <a:t>The Act introduces new concepts and terminology but also reflects existing practices regarding supported decision-making</a:t>
            </a:r>
          </a:p>
          <a:p>
            <a:endParaRPr lang="en-CA" sz="1200"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r>
              <a:rPr lang="fr-FR" sz="1600" dirty="0"/>
              <a:t>La loi s’adresse principalement à deux groupes :</a:t>
            </a:r>
          </a:p>
          <a:p>
            <a:pPr marL="688975"/>
            <a:r>
              <a:rPr lang="fr-FR" sz="1600" dirty="0"/>
              <a:t>Adultes ayant </a:t>
            </a:r>
            <a:r>
              <a:rPr lang="fr-FR" sz="1600" b="0" i="0" dirty="0">
                <a:effectLst/>
                <a:latin typeface="filson-pro"/>
              </a:rPr>
              <a:t>un handicap intellectuel ou </a:t>
            </a:r>
            <a:r>
              <a:rPr lang="fr-FR" sz="1600" dirty="0"/>
              <a:t>cognitif</a:t>
            </a:r>
          </a:p>
          <a:p>
            <a:pPr marL="688975"/>
            <a:r>
              <a:rPr lang="fr-FR" sz="1600" dirty="0"/>
              <a:t>Personnes âgées atteintes d'une maladie évolutive (par exemple, démence) et n'ayant pas de procuration durable</a:t>
            </a:r>
          </a:p>
          <a:p>
            <a:r>
              <a:rPr lang="fr-FR" sz="1600" dirty="0"/>
              <a:t>La loi n’affecte pas la validité des arrangements décisionnels informels et, dans de nombreux cas, ces arrangements sont suffisants</a:t>
            </a:r>
          </a:p>
          <a:p>
            <a:r>
              <a:rPr lang="fr-FR" sz="1600" dirty="0"/>
              <a:t>La loi introduit de nouveaux concepts et une nouvelle terminologie, mais reflète également les pratiques existantes en matière de prise de décision accompagnée</a:t>
            </a:r>
          </a:p>
          <a:p>
            <a:endParaRPr lang="fr-FR" sz="1600" dirty="0"/>
          </a:p>
          <a:p>
            <a:endParaRPr lang="fr-FR" sz="1600" dirty="0"/>
          </a:p>
        </p:txBody>
      </p:sp>
    </p:spTree>
    <p:extLst>
      <p:ext uri="{BB962C8B-B14F-4D97-AF65-F5344CB8AC3E}">
        <p14:creationId xmlns:p14="http://schemas.microsoft.com/office/powerpoint/2010/main" val="168271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a:bodyPr>
          <a:lstStyle/>
          <a:p>
            <a:r>
              <a:rPr lang="en-CA" sz="2400" b="1" dirty="0"/>
              <a:t>Purpose and principles      		          </a:t>
            </a:r>
            <a:r>
              <a:rPr lang="fr-CA" sz="2400" b="1" dirty="0"/>
              <a:t>Objet et principes</a:t>
            </a:r>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a:bodyPr>
          <a:lstStyle/>
          <a:p>
            <a:r>
              <a:rPr lang="en-US" sz="1600" dirty="0"/>
              <a:t>Purpose:</a:t>
            </a:r>
          </a:p>
          <a:p>
            <a:pPr marL="463550" indent="0">
              <a:buNone/>
            </a:pPr>
            <a:r>
              <a:rPr lang="en-US" sz="1600" dirty="0"/>
              <a:t>4 The purpose of this Act is to protect and promote the autonomy and dignity of persons who require support in relation to decision-making in accordance with the principle that persons should receive the support they need to make or to participate in decisions about their lives to the greatest extent possible.</a:t>
            </a:r>
          </a:p>
          <a:p>
            <a:r>
              <a:rPr lang="en-US" sz="1600" dirty="0"/>
              <a:t>Key principles: </a:t>
            </a:r>
          </a:p>
          <a:p>
            <a:pPr lvl="1">
              <a:spcBef>
                <a:spcPts val="1000"/>
              </a:spcBef>
            </a:pPr>
            <a:r>
              <a:rPr lang="en-US" sz="1600" dirty="0"/>
              <a:t>Decisions can be made with support</a:t>
            </a:r>
          </a:p>
          <a:p>
            <a:pPr lvl="1">
              <a:spcBef>
                <a:spcPts val="1000"/>
              </a:spcBef>
            </a:pPr>
            <a:r>
              <a:rPr lang="en-US" sz="1600" dirty="0"/>
              <a:t>A person’s wishes and preferences should guide decision-making (not someone else’s views on the person’s “best interests”)</a:t>
            </a:r>
          </a:p>
          <a:p>
            <a:pPr lvl="1">
              <a:spcBef>
                <a:spcPts val="1000"/>
              </a:spcBef>
            </a:pPr>
            <a:r>
              <a:rPr lang="en-US" sz="1600" dirty="0"/>
              <a:t>The least intrusive means should be used</a:t>
            </a:r>
          </a:p>
          <a:p>
            <a:pPr marL="0" indent="0">
              <a:buNone/>
            </a:pPr>
            <a:endParaRPr lang="en-US" sz="20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r>
              <a:rPr lang="fr-FR" sz="1600" dirty="0"/>
              <a:t>Objet :</a:t>
            </a:r>
          </a:p>
          <a:p>
            <a:pPr marL="463550" indent="0">
              <a:buNone/>
            </a:pPr>
            <a:r>
              <a:rPr lang="fr-FR" sz="1600" dirty="0"/>
              <a:t>4 La présente loi a pour objet de protéger et de promouvoir l’autonomie et la dignité des personnes qui ont besoin d’accompagnement lors de la prise de décision adhérant au principe qu’elles devraient pouvoir bénéficier de l’accompagnement dont elles ont besoin pour prendre des décisions au sujet de leurs vies ou y participer, et ce, dans toute la mesure du possible.</a:t>
            </a:r>
          </a:p>
          <a:p>
            <a:r>
              <a:rPr lang="fr-FR" sz="1600" dirty="0"/>
              <a:t>Principes clés:</a:t>
            </a:r>
          </a:p>
          <a:p>
            <a:pPr lvl="1">
              <a:spcBef>
                <a:spcPts val="1000"/>
              </a:spcBef>
            </a:pPr>
            <a:r>
              <a:rPr lang="fr-FR" sz="1600" dirty="0"/>
              <a:t>Les décisions peuvent être prises avec  accompagnement</a:t>
            </a:r>
          </a:p>
          <a:p>
            <a:pPr lvl="1">
              <a:spcBef>
                <a:spcPts val="1000"/>
              </a:spcBef>
            </a:pPr>
            <a:r>
              <a:rPr lang="fr-FR" sz="1600" dirty="0"/>
              <a:t>Les désirs et les préférences d’une personne doivent guider la prise de décision (et non l’opinion de quelqu’un d’autre sur « le meilleur intérêt » de la personne)</a:t>
            </a:r>
          </a:p>
          <a:p>
            <a:pPr lvl="1">
              <a:spcBef>
                <a:spcPts val="1000"/>
              </a:spcBef>
            </a:pPr>
            <a:r>
              <a:rPr lang="fr-FR" sz="1600" dirty="0"/>
              <a:t>Les mesures les moins envahissantes doivent être utilisées</a:t>
            </a:r>
            <a:endParaRPr lang="en-CA" sz="1600" dirty="0"/>
          </a:p>
        </p:txBody>
      </p:sp>
    </p:spTree>
    <p:extLst>
      <p:ext uri="{BB962C8B-B14F-4D97-AF65-F5344CB8AC3E}">
        <p14:creationId xmlns:p14="http://schemas.microsoft.com/office/powerpoint/2010/main" val="1399463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a:bodyPr>
          <a:lstStyle/>
          <a:p>
            <a:r>
              <a:rPr lang="en-CA" sz="2400" b="1" dirty="0"/>
              <a:t>Key concepts				          </a:t>
            </a:r>
            <a:r>
              <a:rPr lang="fr-CA" sz="2400" b="1" dirty="0"/>
              <a:t>Concepts clés</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a:bodyPr>
          <a:lstStyle/>
          <a:p>
            <a:r>
              <a:rPr lang="en-US" sz="1600" dirty="0"/>
              <a:t>Capacity</a:t>
            </a:r>
          </a:p>
          <a:p>
            <a:r>
              <a:rPr lang="en-US" sz="1600" dirty="0"/>
              <a:t>Assistance</a:t>
            </a:r>
          </a:p>
          <a:p>
            <a:r>
              <a:rPr lang="en-US" sz="1600" dirty="0"/>
              <a:t>Supported decision-making process</a:t>
            </a:r>
          </a:p>
          <a:p>
            <a:pPr marL="0" indent="0">
              <a:buNone/>
            </a:pPr>
            <a:endParaRPr lang="en-US" sz="2000" dirty="0"/>
          </a:p>
          <a:p>
            <a:pPr marL="0" indent="0">
              <a:buNone/>
            </a:pPr>
            <a:r>
              <a:rPr lang="en-US" sz="1200" dirty="0"/>
              <a:t> </a:t>
            </a:r>
          </a:p>
          <a:p>
            <a:pPr marL="0" indent="0">
              <a:buNone/>
            </a:pPr>
            <a:endParaRPr lang="en-US" sz="20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2" y="1101042"/>
            <a:ext cx="5181600" cy="5112092"/>
          </a:xfrm>
        </p:spPr>
        <p:txBody>
          <a:bodyPr>
            <a:normAutofit/>
          </a:bodyPr>
          <a:lstStyle/>
          <a:p>
            <a:pPr marL="228600" lvl="1">
              <a:spcBef>
                <a:spcPts val="1000"/>
              </a:spcBef>
            </a:pPr>
            <a:r>
              <a:rPr lang="fr-CA" sz="1600" dirty="0"/>
              <a:t>Aptitude</a:t>
            </a:r>
          </a:p>
          <a:p>
            <a:pPr marL="228600" lvl="1">
              <a:spcBef>
                <a:spcPts val="1000"/>
              </a:spcBef>
            </a:pPr>
            <a:r>
              <a:rPr lang="fr-CA" sz="1600" dirty="0"/>
              <a:t>Assistance</a:t>
            </a:r>
          </a:p>
          <a:p>
            <a:pPr marL="228600" lvl="1">
              <a:spcBef>
                <a:spcPts val="1000"/>
              </a:spcBef>
            </a:pPr>
            <a:r>
              <a:rPr lang="fr-CA" sz="1600" dirty="0"/>
              <a:t>Processus de prise de décision accompagnée</a:t>
            </a:r>
          </a:p>
        </p:txBody>
      </p:sp>
    </p:spTree>
    <p:extLst>
      <p:ext uri="{BB962C8B-B14F-4D97-AF65-F5344CB8AC3E}">
        <p14:creationId xmlns:p14="http://schemas.microsoft.com/office/powerpoint/2010/main" val="2973480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a:bodyPr>
          <a:lstStyle/>
          <a:p>
            <a:r>
              <a:rPr lang="en-CA" sz="2400" b="1" dirty="0"/>
              <a:t>Key concepts – Capacity		          </a:t>
            </a:r>
            <a:r>
              <a:rPr lang="fr-CA" sz="2400" b="1" dirty="0"/>
              <a:t>Concepts clés – Aptitude</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Autofit/>
          </a:bodyPr>
          <a:lstStyle/>
          <a:p>
            <a:r>
              <a:rPr lang="en-US" sz="1600" dirty="0"/>
              <a:t>Capacity is the ability to make decisions, according to the “understand and appreciate” test:</a:t>
            </a:r>
          </a:p>
          <a:p>
            <a:pPr marL="457200" indent="0">
              <a:buNone/>
            </a:pPr>
            <a:r>
              <a:rPr lang="en-US" sz="1600" dirty="0"/>
              <a:t>3(1) A person has the capacity to make a decision if the person is able to</a:t>
            </a:r>
          </a:p>
          <a:p>
            <a:pPr marL="682625" indent="0">
              <a:buAutoNum type="alphaLcParenBoth"/>
            </a:pPr>
            <a:r>
              <a:rPr lang="en-US" sz="1600" dirty="0"/>
              <a:t> understand the information that is relevant to the decision, and</a:t>
            </a:r>
          </a:p>
          <a:p>
            <a:pPr marL="682625" indent="0">
              <a:buNone/>
            </a:pPr>
            <a:r>
              <a:rPr lang="en-US" sz="1600" dirty="0"/>
              <a:t>(b) appreciate the reasonably foreseeable consequences of the decision.</a:t>
            </a:r>
          </a:p>
          <a:p>
            <a:r>
              <a:rPr lang="en-US" sz="1600" dirty="0"/>
              <a:t>Clarifications:</a:t>
            </a:r>
          </a:p>
          <a:p>
            <a:pPr marL="463550" indent="0">
              <a:buNone/>
            </a:pPr>
            <a:r>
              <a:rPr lang="en-US" sz="1600" dirty="0"/>
              <a:t>3(3) A person may have the capacity to make a decision even if the person</a:t>
            </a:r>
          </a:p>
          <a:p>
            <a:pPr marL="682625" indent="0">
              <a:buNone/>
            </a:pPr>
            <a:r>
              <a:rPr lang="en-US" sz="1600" dirty="0"/>
              <a:t>(a) makes or would make a decision that another person would consider risky or unwise,</a:t>
            </a:r>
          </a:p>
          <a:p>
            <a:pPr marL="682625" indent="0">
              <a:buNone/>
            </a:pPr>
            <a:r>
              <a:rPr lang="en-US" sz="1600" dirty="0"/>
              <a:t>(b) lacked the capacity to make a similar decision in the past,</a:t>
            </a:r>
            <a:endParaRPr lang="en-CA" sz="1600" dirty="0"/>
          </a:p>
          <a:p>
            <a:pPr marL="682625" indent="0">
              <a:buNone/>
            </a:pPr>
            <a:r>
              <a:rPr lang="en-US" sz="1600" dirty="0"/>
              <a:t>(c) lacks the capacity to make other decisions, or</a:t>
            </a:r>
          </a:p>
          <a:p>
            <a:pPr marL="682625" indent="0">
              <a:buNone/>
            </a:pPr>
            <a:r>
              <a:rPr lang="en-US" sz="1600" dirty="0"/>
              <a:t>(d) requires assistance to communicate.</a:t>
            </a:r>
            <a:endParaRPr lang="en-CA" sz="16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Autofit/>
          </a:bodyPr>
          <a:lstStyle/>
          <a:p>
            <a:pPr marL="228600" lvl="1"/>
            <a:r>
              <a:rPr lang="fr-FR" sz="1600" dirty="0"/>
              <a:t>L’aptitude est la capacité à prendre des décisions, selon le test « comprendre et soupeser » :</a:t>
            </a:r>
          </a:p>
          <a:p>
            <a:pPr marL="457200" lvl="2" indent="0">
              <a:spcBef>
                <a:spcPts val="1000"/>
              </a:spcBef>
              <a:buNone/>
            </a:pPr>
            <a:r>
              <a:rPr lang="fr-FR" sz="1600" dirty="0"/>
              <a:t>3(1) Une personne est apte à prendre une décision si elle est en mesure à la fois :</a:t>
            </a:r>
          </a:p>
          <a:p>
            <a:pPr marL="685800" lvl="2" indent="0">
              <a:spcBef>
                <a:spcPts val="1000"/>
              </a:spcBef>
              <a:buNone/>
            </a:pPr>
            <a:r>
              <a:rPr lang="fr-FR" sz="1600" dirty="0"/>
              <a:t>a) de comprendre les renseignements qui sont pertinents à la décision;</a:t>
            </a:r>
          </a:p>
          <a:p>
            <a:pPr marL="685800" lvl="2" indent="0">
              <a:spcBef>
                <a:spcPts val="1000"/>
              </a:spcBef>
              <a:buNone/>
            </a:pPr>
            <a:r>
              <a:rPr lang="fr-FR" sz="1600" dirty="0"/>
              <a:t>b) de soupeser les conséquences raisonnablement prévisibles de la décision. </a:t>
            </a:r>
          </a:p>
          <a:p>
            <a:pPr marL="285750" lvl="2" indent="-285750">
              <a:spcBef>
                <a:spcPts val="1000"/>
              </a:spcBef>
            </a:pPr>
            <a:r>
              <a:rPr lang="fr-CA" sz="1600" dirty="0"/>
              <a:t>Précisions</a:t>
            </a:r>
            <a:r>
              <a:rPr lang="en-CA" sz="1600" dirty="0"/>
              <a:t> :</a:t>
            </a:r>
          </a:p>
          <a:p>
            <a:pPr marL="457200" lvl="2" indent="0">
              <a:spcBef>
                <a:spcPts val="1000"/>
              </a:spcBef>
              <a:buNone/>
            </a:pPr>
            <a:r>
              <a:rPr lang="fr-FR" sz="1600" dirty="0"/>
              <a:t>3(3) Une personne peut être apte à prendre une décision même dans les cas suivants : </a:t>
            </a:r>
            <a:endParaRPr lang="en-CA" sz="1600" dirty="0"/>
          </a:p>
          <a:p>
            <a:pPr marL="682625" lvl="2" indent="0">
              <a:spcBef>
                <a:spcPts val="1000"/>
              </a:spcBef>
              <a:buNone/>
            </a:pPr>
            <a:r>
              <a:rPr lang="fr-FR" sz="1600" dirty="0"/>
              <a:t>a) elle prend une décision ou prendrait une décision qu’une autre personne estimerait risquée ou non judicieuse;</a:t>
            </a:r>
            <a:endParaRPr lang="en-CA" sz="1600" dirty="0"/>
          </a:p>
          <a:p>
            <a:pPr marL="682625" lvl="2" indent="0">
              <a:spcBef>
                <a:spcPts val="1000"/>
              </a:spcBef>
              <a:buNone/>
            </a:pPr>
            <a:r>
              <a:rPr lang="fr-FR" sz="1600" dirty="0"/>
              <a:t>b) elle s’est montrée inapte à prendre une décision du même ordre dans le passé;</a:t>
            </a:r>
            <a:endParaRPr lang="en-CA" sz="1600" dirty="0"/>
          </a:p>
          <a:p>
            <a:pPr marL="682625" lvl="2" indent="0">
              <a:spcBef>
                <a:spcPts val="1000"/>
              </a:spcBef>
              <a:buNone/>
            </a:pPr>
            <a:r>
              <a:rPr lang="fr-FR" sz="1600" dirty="0"/>
              <a:t>c) elle est inapte à prendre une décision d’un autre ordre;</a:t>
            </a:r>
            <a:endParaRPr lang="en-CA" sz="1600" dirty="0"/>
          </a:p>
          <a:p>
            <a:pPr marL="685800" lvl="2" indent="0">
              <a:spcBef>
                <a:spcPts val="1000"/>
              </a:spcBef>
              <a:buNone/>
            </a:pPr>
            <a:r>
              <a:rPr lang="fr-FR" sz="1600" dirty="0"/>
              <a:t>d) elle a besoin d’assistance pour communiquer.</a:t>
            </a:r>
            <a:r>
              <a:rPr lang="fr-CA" sz="1600" dirty="0"/>
              <a:t> </a:t>
            </a:r>
            <a:endParaRPr lang="en-CA" sz="1600" dirty="0"/>
          </a:p>
        </p:txBody>
      </p:sp>
    </p:spTree>
    <p:extLst>
      <p:ext uri="{BB962C8B-B14F-4D97-AF65-F5344CB8AC3E}">
        <p14:creationId xmlns:p14="http://schemas.microsoft.com/office/powerpoint/2010/main" val="1984828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6"/>
            <a:ext cx="10515600" cy="595574"/>
          </a:xfrm>
        </p:spPr>
        <p:txBody>
          <a:bodyPr>
            <a:normAutofit/>
          </a:bodyPr>
          <a:lstStyle/>
          <a:p>
            <a:r>
              <a:rPr lang="en-CA" sz="2400" b="1" dirty="0"/>
              <a:t>Key concepts – Assistance		          </a:t>
            </a:r>
            <a:r>
              <a:rPr lang="fr-CA" sz="2400" b="1" dirty="0"/>
              <a:t>Concepts clés – Assistance</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64871"/>
            <a:ext cx="5181600" cy="5112092"/>
          </a:xfrm>
        </p:spPr>
        <p:txBody>
          <a:bodyPr>
            <a:normAutofit/>
          </a:bodyPr>
          <a:lstStyle/>
          <a:p>
            <a:r>
              <a:rPr lang="en-US" sz="1600" dirty="0"/>
              <a:t>A person has the capacity to make a decision if they can make the decision (i.e., meet the “understand and appreciate” test) with the “assistance that is available” (s. 3(2))</a:t>
            </a:r>
          </a:p>
          <a:p>
            <a:r>
              <a:rPr lang="en-US" sz="1600" dirty="0"/>
              <a:t>Meaning of “assistance”:</a:t>
            </a:r>
          </a:p>
          <a:p>
            <a:pPr marL="463550" indent="0">
              <a:buNone/>
            </a:pPr>
            <a:r>
              <a:rPr lang="en-US" sz="1600" dirty="0"/>
              <a:t>2 In this Act, a reference to “assistance” in relation to decision-making means any measure that helps a person have the capacity to make a decision, including explanations of relevant information and reasonably foreseeable consequences of the available options.</a:t>
            </a:r>
          </a:p>
          <a:p>
            <a:r>
              <a:rPr lang="en-US" sz="1600" dirty="0"/>
              <a:t>Examples of assistance:</a:t>
            </a:r>
          </a:p>
          <a:p>
            <a:pPr lvl="1">
              <a:spcBef>
                <a:spcPts val="1000"/>
              </a:spcBef>
            </a:pPr>
            <a:r>
              <a:rPr lang="en-US" sz="1600" dirty="0"/>
              <a:t>Explanations in plain language</a:t>
            </a:r>
          </a:p>
          <a:p>
            <a:pPr lvl="1">
              <a:spcBef>
                <a:spcPts val="1000"/>
              </a:spcBef>
            </a:pPr>
            <a:r>
              <a:rPr lang="en-US" sz="1600" dirty="0"/>
              <a:t>Additional time to receive and consider information</a:t>
            </a:r>
          </a:p>
          <a:p>
            <a:pPr lvl="1"/>
            <a:endParaRPr lang="en-US" sz="1400" dirty="0"/>
          </a:p>
          <a:p>
            <a:pPr marL="0" indent="0">
              <a:buNone/>
            </a:pPr>
            <a:endParaRPr lang="en-US" sz="1200" dirty="0"/>
          </a:p>
          <a:p>
            <a:pPr marL="0" indent="0">
              <a:buNone/>
            </a:pPr>
            <a:endParaRPr lang="en-US" sz="20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64871"/>
            <a:ext cx="5181600" cy="5112092"/>
          </a:xfrm>
        </p:spPr>
        <p:txBody>
          <a:bodyPr>
            <a:normAutofit/>
          </a:bodyPr>
          <a:lstStyle/>
          <a:p>
            <a:pPr marL="228600" lvl="1"/>
            <a:r>
              <a:rPr lang="fr-FR" sz="1600" dirty="0"/>
              <a:t>Une personne a l’aptitude de prendre une décision si elle peut la prendre (c.-à-d. répondre au critère « comprendre et soupeser ») avec « l’assistance qui lui est disponible » (par. 3(2))</a:t>
            </a:r>
          </a:p>
          <a:p>
            <a:pPr marL="228600" lvl="1">
              <a:spcBef>
                <a:spcPts val="1000"/>
              </a:spcBef>
            </a:pPr>
            <a:r>
              <a:rPr lang="fr-FR" sz="1600" dirty="0"/>
              <a:t>Signification d’« assistance » :</a:t>
            </a:r>
          </a:p>
          <a:p>
            <a:pPr marL="457200" lvl="1" indent="0">
              <a:spcBef>
                <a:spcPts val="1000"/>
              </a:spcBef>
              <a:buNone/>
            </a:pPr>
            <a:r>
              <a:rPr lang="fr-FR" sz="1600" dirty="0"/>
              <a:t>2 Dans la présente loi, un renvoi fait à « assistance » relativement à la prise d’une décision s’entend de toute mesure qui aide une personne à jouir de son aptitude à prendre une décision, y compris le fait de fournir des explications sur les renseignements pertinents et sur les conséquences raisonnablement prévisibles des différentes options disponibles. </a:t>
            </a:r>
          </a:p>
          <a:p>
            <a:pPr marL="228600" lvl="1">
              <a:spcBef>
                <a:spcPts val="1000"/>
              </a:spcBef>
            </a:pPr>
            <a:r>
              <a:rPr lang="fr-FR" sz="1600" dirty="0"/>
              <a:t>Exemples d’assistance:</a:t>
            </a:r>
          </a:p>
          <a:p>
            <a:pPr marL="685800" lvl="2">
              <a:spcBef>
                <a:spcPts val="1000"/>
              </a:spcBef>
            </a:pPr>
            <a:r>
              <a:rPr lang="fr-FR" sz="1600" dirty="0"/>
              <a:t>Explications en langage simple</a:t>
            </a:r>
          </a:p>
          <a:p>
            <a:pPr marL="685800" lvl="2">
              <a:spcBef>
                <a:spcPts val="1000"/>
              </a:spcBef>
            </a:pPr>
            <a:r>
              <a:rPr lang="fr-FR" sz="1600" dirty="0"/>
              <a:t>Délai supplémentaire pour recevoir et examiner les renseignements</a:t>
            </a:r>
          </a:p>
          <a:p>
            <a:pPr marL="685800" lvl="2"/>
            <a:endParaRPr lang="fr-FR" sz="1200" dirty="0"/>
          </a:p>
          <a:p>
            <a:pPr marL="685800" lvl="2"/>
            <a:endParaRPr lang="fr-FR" sz="1200" dirty="0"/>
          </a:p>
          <a:p>
            <a:pPr marL="457200" lvl="2" indent="0">
              <a:buNone/>
            </a:pPr>
            <a:endParaRPr lang="fr-FR" sz="1200" dirty="0"/>
          </a:p>
          <a:p>
            <a:pPr marL="228600" lvl="1"/>
            <a:endParaRPr lang="en-CA" sz="1600" dirty="0"/>
          </a:p>
        </p:txBody>
      </p:sp>
    </p:spTree>
    <p:extLst>
      <p:ext uri="{BB962C8B-B14F-4D97-AF65-F5344CB8AC3E}">
        <p14:creationId xmlns:p14="http://schemas.microsoft.com/office/powerpoint/2010/main" val="117924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0543-5206-19D3-A785-00A60FA3E013}"/>
              </a:ext>
            </a:extLst>
          </p:cNvPr>
          <p:cNvSpPr>
            <a:spLocks noGrp="1"/>
          </p:cNvSpPr>
          <p:nvPr>
            <p:ph type="title"/>
          </p:nvPr>
        </p:nvSpPr>
        <p:spPr>
          <a:xfrm>
            <a:off x="838200" y="365125"/>
            <a:ext cx="10515600" cy="722895"/>
          </a:xfrm>
        </p:spPr>
        <p:txBody>
          <a:bodyPr>
            <a:noAutofit/>
          </a:bodyPr>
          <a:lstStyle/>
          <a:p>
            <a:r>
              <a:rPr lang="en-CA" sz="2400" b="1" dirty="0"/>
              <a:t>Key concepts – 			</a:t>
            </a:r>
            <a:r>
              <a:rPr lang="fr-CA" sz="2400" b="1" dirty="0"/>
              <a:t>          Concepts clés </a:t>
            </a:r>
            <a:r>
              <a:rPr lang="en-CA" sz="2400" b="1" dirty="0"/>
              <a:t>–</a:t>
            </a:r>
            <a:r>
              <a:rPr lang="fr-CA" sz="2400" b="1" dirty="0"/>
              <a:t> Processus de prise</a:t>
            </a:r>
            <a:br>
              <a:rPr lang="en-CA" sz="2400" b="1" dirty="0"/>
            </a:br>
            <a:r>
              <a:rPr lang="en-CA" sz="2400" b="1" dirty="0"/>
              <a:t>Supported decision-making process	          </a:t>
            </a:r>
            <a:r>
              <a:rPr lang="fr-CA" sz="2400" b="1" dirty="0"/>
              <a:t>de décision accompagnée</a:t>
            </a:r>
            <a:endParaRPr lang="en-CA" sz="2400" b="1" dirty="0"/>
          </a:p>
        </p:txBody>
      </p:sp>
      <p:sp>
        <p:nvSpPr>
          <p:cNvPr id="4" name="Content Placeholder 3">
            <a:extLst>
              <a:ext uri="{FF2B5EF4-FFF2-40B4-BE49-F238E27FC236}">
                <a16:creationId xmlns:a16="http://schemas.microsoft.com/office/drawing/2014/main" id="{784DA89E-97C3-5D34-5D8E-CDB8768942D3}"/>
              </a:ext>
            </a:extLst>
          </p:cNvPr>
          <p:cNvSpPr>
            <a:spLocks noGrp="1"/>
          </p:cNvSpPr>
          <p:nvPr>
            <p:ph sz="half" idx="1"/>
          </p:nvPr>
        </p:nvSpPr>
        <p:spPr>
          <a:xfrm>
            <a:off x="838200" y="1088019"/>
            <a:ext cx="5181600" cy="5088944"/>
          </a:xfrm>
        </p:spPr>
        <p:txBody>
          <a:bodyPr>
            <a:normAutofit fontScale="92500" lnSpcReduction="10000"/>
          </a:bodyPr>
          <a:lstStyle/>
          <a:p>
            <a:r>
              <a:rPr lang="en-US" sz="1700" dirty="0"/>
              <a:t>A person who does not have the capacity to make decisions (independently or with assistance) may be able to make decisions together with another person (a “decision-making supporter”) through a “supported decision-making process”</a:t>
            </a:r>
          </a:p>
          <a:p>
            <a:r>
              <a:rPr lang="en-US" sz="1700" dirty="0"/>
              <a:t>The SDMRA describes this process as follows:</a:t>
            </a:r>
          </a:p>
          <a:p>
            <a:pPr marL="463550" indent="0">
              <a:buNone/>
            </a:pPr>
            <a:r>
              <a:rPr lang="en-US" sz="1700" dirty="0"/>
              <a:t>27(1) In making decisions with a supported person through a supported decision-making process, a decision-making supporter shall</a:t>
            </a:r>
          </a:p>
          <a:p>
            <a:pPr marL="682625" indent="0">
              <a:buNone/>
            </a:pPr>
            <a:r>
              <a:rPr lang="en-US" sz="1700" dirty="0"/>
              <a:t>(a) discuss the relevant information and the reasonably foreseeable consequences of the available options with the supported person in a manner that the supported person is likely to best understand,</a:t>
            </a:r>
          </a:p>
          <a:p>
            <a:pPr marL="682625" indent="0">
              <a:buNone/>
            </a:pPr>
            <a:r>
              <a:rPr lang="en-US" sz="1700" dirty="0"/>
              <a:t>(b) assess the available options together with the supported person on the basis of the supported person’s wishes and preferences, including those expressed by the supported person at the time the options are discussed and those that are otherwise known to the decision-making supporter, and</a:t>
            </a:r>
          </a:p>
          <a:p>
            <a:pPr marL="682625" indent="0">
              <a:buNone/>
            </a:pPr>
            <a:r>
              <a:rPr lang="en-US" sz="1700" dirty="0"/>
              <a:t>(c) ensure that the decision is guided by the supported person’s wishes and preferences.</a:t>
            </a:r>
          </a:p>
          <a:p>
            <a:pPr marL="0" indent="0">
              <a:buNone/>
            </a:pPr>
            <a:endParaRPr lang="en-US" sz="2000" dirty="0"/>
          </a:p>
          <a:p>
            <a:pPr marL="0" indent="0">
              <a:buNone/>
            </a:pPr>
            <a:endParaRPr lang="en-CA" sz="2000" dirty="0"/>
          </a:p>
          <a:p>
            <a:pPr lvl="2"/>
            <a:endParaRPr lang="en-CA" sz="1200" i="1" dirty="0"/>
          </a:p>
        </p:txBody>
      </p:sp>
      <p:sp>
        <p:nvSpPr>
          <p:cNvPr id="5" name="Content Placeholder 4">
            <a:extLst>
              <a:ext uri="{FF2B5EF4-FFF2-40B4-BE49-F238E27FC236}">
                <a16:creationId xmlns:a16="http://schemas.microsoft.com/office/drawing/2014/main" id="{4F35F348-C4C6-5625-13DA-A68394F73498}"/>
              </a:ext>
            </a:extLst>
          </p:cNvPr>
          <p:cNvSpPr>
            <a:spLocks noGrp="1"/>
          </p:cNvSpPr>
          <p:nvPr>
            <p:ph sz="half" idx="2"/>
          </p:nvPr>
        </p:nvSpPr>
        <p:spPr>
          <a:xfrm>
            <a:off x="6172200" y="1088019"/>
            <a:ext cx="5181600" cy="5088943"/>
          </a:xfrm>
        </p:spPr>
        <p:txBody>
          <a:bodyPr>
            <a:normAutofit fontScale="92500" lnSpcReduction="10000"/>
          </a:bodyPr>
          <a:lstStyle/>
          <a:p>
            <a:pPr marL="228600" lvl="1"/>
            <a:r>
              <a:rPr lang="fr-FR" sz="1700" dirty="0"/>
              <a:t>Une personne qui est inapte à prendre des décisions (de manière indépendante ou avec de l’assistance) peut être capable de prendre des décisions avec une autre personne (un « accompagnateur ») par le truchement d’un « processus de prise de décision accompagné »</a:t>
            </a:r>
            <a:endParaRPr lang="en-US" sz="1700" dirty="0"/>
          </a:p>
          <a:p>
            <a:pPr marL="228600" lvl="1">
              <a:spcBef>
                <a:spcPts val="1000"/>
              </a:spcBef>
            </a:pPr>
            <a:r>
              <a:rPr lang="fr-FR" sz="1700" dirty="0"/>
              <a:t>La LPDAR décrit ce processus comme suit </a:t>
            </a:r>
            <a:r>
              <a:rPr lang="en-US" sz="1700" dirty="0"/>
              <a:t>:</a:t>
            </a:r>
          </a:p>
          <a:p>
            <a:pPr marL="457200" lvl="1" indent="0">
              <a:spcBef>
                <a:spcPts val="1000"/>
              </a:spcBef>
              <a:buNone/>
            </a:pPr>
            <a:r>
              <a:rPr lang="fr-FR" sz="1700" dirty="0"/>
              <a:t>27(1) L’accompagnateur est tenu, lors de la prise de décision avec la personne accompagnée par le truchement d’un processus de prise de décision accompagnée, de faire ce qui suit :</a:t>
            </a:r>
            <a:endParaRPr lang="en-US" sz="1700" dirty="0"/>
          </a:p>
          <a:p>
            <a:pPr lvl="1" indent="0">
              <a:spcBef>
                <a:spcPts val="1000"/>
              </a:spcBef>
              <a:buNone/>
            </a:pPr>
            <a:r>
              <a:rPr lang="fr-FR" sz="1700" dirty="0"/>
              <a:t>a) discuter des renseignements pertinents et des conséquences raisonnablement prévisibles des différentes options disponibles avec la personne accompagnée d’une façon susceptible de lui faire comprendre le mieux possible;</a:t>
            </a:r>
            <a:endParaRPr lang="en-US" sz="1700" dirty="0"/>
          </a:p>
          <a:p>
            <a:pPr lvl="1" indent="0">
              <a:spcBef>
                <a:spcPts val="1000"/>
              </a:spcBef>
              <a:buNone/>
            </a:pPr>
            <a:r>
              <a:rPr lang="fr-FR" sz="1700" dirty="0"/>
              <a:t>b) évaluer les différentes options disponibles avec la personne accompagnée en fonction des désirs et des préférences de cette dernière, notamment ceux exprimés lors de la discussion et ceux qui sont connus de l’accompagnateur par ailleurs;</a:t>
            </a:r>
            <a:endParaRPr lang="en-US" sz="1700" dirty="0"/>
          </a:p>
          <a:p>
            <a:pPr lvl="1" indent="0">
              <a:spcBef>
                <a:spcPts val="1000"/>
              </a:spcBef>
              <a:buNone/>
            </a:pPr>
            <a:r>
              <a:rPr lang="fr-FR" sz="1700" dirty="0"/>
              <a:t>c) veiller à ce que la décision soit guidée par les dé‐ sirs et les préférences de la personne accompagnée.</a:t>
            </a:r>
            <a:r>
              <a:rPr lang="en-US" sz="1700" dirty="0"/>
              <a:t> </a:t>
            </a:r>
          </a:p>
          <a:p>
            <a:pPr lvl="1"/>
            <a:endParaRPr lang="en-CA" sz="1600" dirty="0"/>
          </a:p>
        </p:txBody>
      </p:sp>
    </p:spTree>
    <p:extLst>
      <p:ext uri="{BB962C8B-B14F-4D97-AF65-F5344CB8AC3E}">
        <p14:creationId xmlns:p14="http://schemas.microsoft.com/office/powerpoint/2010/main" val="3406305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699AF7091AEF41BF6B94C2B8A90AD5" ma:contentTypeVersion="4" ma:contentTypeDescription="Create a new document." ma:contentTypeScope="" ma:versionID="0f11da41822364a61496df47c9c9112b">
  <xsd:schema xmlns:xsd="http://www.w3.org/2001/XMLSchema" xmlns:xs="http://www.w3.org/2001/XMLSchema" xmlns:p="http://schemas.microsoft.com/office/2006/metadata/properties" xmlns:ns1="http://schemas.microsoft.com/sharepoint/v3" xmlns:ns2="58420d36-ac5f-4502-b407-0200f6e8ffa8" targetNamespace="http://schemas.microsoft.com/office/2006/metadata/properties" ma:root="true" ma:fieldsID="fbb07c1b003ec3195ca9f47fd8b79814" ns1:_="" ns2:_="">
    <xsd:import namespace="http://schemas.microsoft.com/sharepoint/v3"/>
    <xsd:import namespace="58420d36-ac5f-4502-b407-0200f6e8ffa8"/>
    <xsd:element name="properties">
      <xsd:complexType>
        <xsd:sequence>
          <xsd:element name="documentManagement">
            <xsd:complexType>
              <xsd:all>
                <xsd:element ref="ns1:PublishingStartDate" minOccurs="0"/>
                <xsd:element ref="ns1:PublishingExpirationDate"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8420d36-ac5f-4502-b407-0200f6e8ffa8"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1c4f7f81-3993-46a2-ab77-3de776736692}" ma:internalName="TaxCatchAll" ma:showField="CatchAllData" ma:web="58420d36-ac5f-4502-b407-0200f6e8ffa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1c4f7f81-3993-46a2-ab77-3de776736692}" ma:internalName="TaxCatchAllLabel" ma:readOnly="true" ma:showField="CatchAllDataLabel" ma:web="58420d36-ac5f-4502-b407-0200f6e8f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CatchAll xmlns="58420d36-ac5f-4502-b407-0200f6e8ffa8"/>
  </documentManagement>
</p:properties>
</file>

<file path=customXml/itemProps1.xml><?xml version="1.0" encoding="utf-8"?>
<ds:datastoreItem xmlns:ds="http://schemas.openxmlformats.org/officeDocument/2006/customXml" ds:itemID="{A9E0D2A1-F5CF-46BB-9162-779D0E962241}"/>
</file>

<file path=customXml/itemProps2.xml><?xml version="1.0" encoding="utf-8"?>
<ds:datastoreItem xmlns:ds="http://schemas.openxmlformats.org/officeDocument/2006/customXml" ds:itemID="{FF4E0EED-F99A-4302-9E1C-363EAE4D0E69}"/>
</file>

<file path=customXml/itemProps3.xml><?xml version="1.0" encoding="utf-8"?>
<ds:datastoreItem xmlns:ds="http://schemas.openxmlformats.org/officeDocument/2006/customXml" ds:itemID="{DA38E551-39C7-4406-BC9B-28C7BD08C2F7}"/>
</file>

<file path=docProps/app.xml><?xml version="1.0" encoding="utf-8"?>
<Properties xmlns="http://schemas.openxmlformats.org/officeDocument/2006/extended-properties" xmlns:vt="http://schemas.openxmlformats.org/officeDocument/2006/docPropsVTypes">
  <TotalTime>1506</TotalTime>
  <Words>5473</Words>
  <Application>Microsoft Office PowerPoint</Application>
  <PresentationFormat>Widescreen</PresentationFormat>
  <Paragraphs>383</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filson-pro</vt:lpstr>
      <vt:lpstr>Office Theme</vt:lpstr>
      <vt:lpstr>Supported Decision-Making and Representation Act Loi sur la prise de décision accompagnée et la représentation   </vt:lpstr>
      <vt:lpstr>Overview                 Aperçu</vt:lpstr>
      <vt:lpstr>Introduction to SDMRA (1/2)        Introduction à LPDAR (1/2)     </vt:lpstr>
      <vt:lpstr>Introduction to SDMRA (2/2)        Introduction à LPDAR (2/2)     </vt:lpstr>
      <vt:lpstr>Purpose and principles                  Objet et principes</vt:lpstr>
      <vt:lpstr>Key concepts              Concepts clés</vt:lpstr>
      <vt:lpstr>Key concepts – Capacity            Concepts clés – Aptitude</vt:lpstr>
      <vt:lpstr>Key concepts – Assistance            Concepts clés – Assistance</vt:lpstr>
      <vt:lpstr>Key concepts –              Concepts clés – Processus de prise Supported decision-making process           de décision accompagnée</vt:lpstr>
      <vt:lpstr>Three types of appointees            Trois types de personnes nommées</vt:lpstr>
      <vt:lpstr>Three types of appointees –             Trois types de personnes nommées – Decision-making assistant            Assistant à la prise de décision</vt:lpstr>
      <vt:lpstr>Three types of appointees –             Trois types de personnes nommées – Decision-making supporter (1/2)           Accompagnateur (1/2)</vt:lpstr>
      <vt:lpstr>Three types of appointees –              Trois types de personnes nommées – Decision-making supporter (2/2)           Accompagnateur (2/2)</vt:lpstr>
      <vt:lpstr>Three types of appointees –            Trois types de personnes nommées –  Representative (1/2)             Représentant (1/2)</vt:lpstr>
      <vt:lpstr>Three types of appointees –             Trois types de personnes nommées –  Representative (2/2)              Représentant (2/2)</vt:lpstr>
      <vt:lpstr>Effect of decisions             Effet des décisions</vt:lpstr>
      <vt:lpstr>Capacity assessment             Évaluation de l’aptitude</vt:lpstr>
      <vt:lpstr>Capacity assessment – Introduction           Évaluation de l’aptitude – Introduction</vt:lpstr>
      <vt:lpstr>Capacity assessment –             Évaluation de l’aptitude –  Circumstances of assessment            Circonstances de l'évaluation</vt:lpstr>
      <vt:lpstr>Capacity assessment –             Évaluation de l’aptitude –  Conduct of assessment            Réalisation de l'évaluation</vt:lpstr>
      <vt:lpstr>Capacity assessment –             Évaluation de l’aptitude –  Temporary conditions             Problèmes temporaires</vt:lpstr>
      <vt:lpstr>Capacity assessment –              Évaluation de l’aptitude –  Rights of person being assessed (1/2)           Droits de la personne évaluée (1/2)</vt:lpstr>
      <vt:lpstr>Capacity assessment –              Évaluation de l’aptitude –  Rights of person being assessed (2/2)            Droits de la personne évaluée (2/2)</vt:lpstr>
      <vt:lpstr>Capacity assessment –             Évaluation de l’aptitude –  Assessment without person            Évaluation en l’absence de la personne</vt:lpstr>
      <vt:lpstr>Capacity assessment –             Évaluation de l’aptitude –  Information              Renseignements</vt:lpstr>
      <vt:lpstr>Capacity assessment report            Rapport d’évaluation de l’aptitude</vt:lpstr>
      <vt:lpstr>Questions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Supported Decision-Making and Representation Act Loi sur la prise de décision accompagnée et la représentation  New Brunswick Medical Society – January 10, 2024 Société médicale du Nouveau-Brunswick – 10 janvier 2024  </dc:title>
  <dc:creator>Hall, Michael (OAG/CPG)</dc:creator>
  <cp:lastModifiedBy>Hall, Michael (OAG/CPG)</cp:lastModifiedBy>
  <cp:revision>76</cp:revision>
  <cp:lastPrinted>2024-03-11T13:36:06Z</cp:lastPrinted>
  <dcterms:created xsi:type="dcterms:W3CDTF">2024-01-04T19:06:39Z</dcterms:created>
  <dcterms:modified xsi:type="dcterms:W3CDTF">2024-03-14T16:16:35Z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0x010100D3699AF7091AEF41BF6B94C2B8A90AD5</vt:lpwstr>
  </property>
</Properties>
</file>